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sldIdLst>
    <p:sldId id="256" r:id="rId2"/>
    <p:sldId id="258" r:id="rId3"/>
    <p:sldId id="259" r:id="rId4"/>
    <p:sldId id="260" r:id="rId5"/>
    <p:sldId id="261" r:id="rId6"/>
    <p:sldId id="262" r:id="rId7"/>
    <p:sldId id="263" r:id="rId8"/>
    <p:sldId id="265" r:id="rId9"/>
    <p:sldId id="266" r:id="rId10"/>
    <p:sldId id="267"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33FEC681-792F-4500-B0AB-ECE92FB556C7}">
          <p14:sldIdLst>
            <p14:sldId id="256"/>
            <p14:sldId id="258"/>
            <p14:sldId id="259"/>
            <p14:sldId id="260"/>
            <p14:sldId id="261"/>
            <p14:sldId id="262"/>
            <p14:sldId id="263"/>
          </p14:sldIdLst>
        </p14:section>
        <p14:section name="Abschnitt ohne Titel" id="{803F53B8-5810-4511-810A-B1407CCBF7F5}">
          <p14:sldIdLst>
            <p14:sldId id="265"/>
            <p14:sldId id="266"/>
            <p14:sldId id="26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6" d="100"/>
          <a:sy n="76"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32F0FFEE-ACED-434D-9FB0-8B5E5F2B1055}" type="datetimeFigureOut">
              <a:rPr lang="de-DE" smtClean="0"/>
              <a:t>11.07.2024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45C9D13-CC58-48F1-AB1F-8A49AE75A6E0}" type="slidenum">
              <a:rPr lang="de-DE" smtClean="0"/>
              <a:t>‹Nr.›</a:t>
            </a:fld>
            <a:endParaRPr lang="de-DE"/>
          </a:p>
        </p:txBody>
      </p:sp>
    </p:spTree>
    <p:extLst>
      <p:ext uri="{BB962C8B-B14F-4D97-AF65-F5344CB8AC3E}">
        <p14:creationId xmlns:p14="http://schemas.microsoft.com/office/powerpoint/2010/main" val="1375605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2F0FFEE-ACED-434D-9FB0-8B5E5F2B1055}" type="datetimeFigureOut">
              <a:rPr lang="de-DE" smtClean="0"/>
              <a:t>11.07.2024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45C9D13-CC58-48F1-AB1F-8A49AE75A6E0}" type="slidenum">
              <a:rPr lang="de-DE" smtClean="0"/>
              <a:t>‹Nr.›</a:t>
            </a:fld>
            <a:endParaRPr lang="de-DE"/>
          </a:p>
        </p:txBody>
      </p:sp>
    </p:spTree>
    <p:extLst>
      <p:ext uri="{BB962C8B-B14F-4D97-AF65-F5344CB8AC3E}">
        <p14:creationId xmlns:p14="http://schemas.microsoft.com/office/powerpoint/2010/main" val="3500226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2F0FFEE-ACED-434D-9FB0-8B5E5F2B1055}" type="datetimeFigureOut">
              <a:rPr lang="de-DE" smtClean="0"/>
              <a:t>11.07.2024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45C9D13-CC58-48F1-AB1F-8A49AE75A6E0}" type="slidenum">
              <a:rPr lang="de-DE" smtClean="0"/>
              <a:t>‹Nr.›</a:t>
            </a:fld>
            <a:endParaRPr lang="de-DE"/>
          </a:p>
        </p:txBody>
      </p:sp>
    </p:spTree>
    <p:extLst>
      <p:ext uri="{BB962C8B-B14F-4D97-AF65-F5344CB8AC3E}">
        <p14:creationId xmlns:p14="http://schemas.microsoft.com/office/powerpoint/2010/main" val="3063202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2F0FFEE-ACED-434D-9FB0-8B5E5F2B1055}" type="datetimeFigureOut">
              <a:rPr lang="de-DE" smtClean="0"/>
              <a:t>11.07.2024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45C9D13-CC58-48F1-AB1F-8A49AE75A6E0}" type="slidenum">
              <a:rPr lang="de-DE" smtClean="0"/>
              <a:t>‹Nr.›</a:t>
            </a:fld>
            <a:endParaRPr lang="de-DE"/>
          </a:p>
        </p:txBody>
      </p:sp>
    </p:spTree>
    <p:extLst>
      <p:ext uri="{BB962C8B-B14F-4D97-AF65-F5344CB8AC3E}">
        <p14:creationId xmlns:p14="http://schemas.microsoft.com/office/powerpoint/2010/main" val="128096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32F0FFEE-ACED-434D-9FB0-8B5E5F2B1055}" type="datetimeFigureOut">
              <a:rPr lang="de-DE" smtClean="0"/>
              <a:t>11.07.2024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45C9D13-CC58-48F1-AB1F-8A49AE75A6E0}" type="slidenum">
              <a:rPr lang="de-DE" smtClean="0"/>
              <a:t>‹Nr.›</a:t>
            </a:fld>
            <a:endParaRPr lang="de-DE"/>
          </a:p>
        </p:txBody>
      </p:sp>
    </p:spTree>
    <p:extLst>
      <p:ext uri="{BB962C8B-B14F-4D97-AF65-F5344CB8AC3E}">
        <p14:creationId xmlns:p14="http://schemas.microsoft.com/office/powerpoint/2010/main" val="2072401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32F0FFEE-ACED-434D-9FB0-8B5E5F2B1055}" type="datetimeFigureOut">
              <a:rPr lang="de-DE" smtClean="0"/>
              <a:t>11.07.2024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45C9D13-CC58-48F1-AB1F-8A49AE75A6E0}" type="slidenum">
              <a:rPr lang="de-DE" smtClean="0"/>
              <a:t>‹Nr.›</a:t>
            </a:fld>
            <a:endParaRPr lang="de-DE"/>
          </a:p>
        </p:txBody>
      </p:sp>
    </p:spTree>
    <p:extLst>
      <p:ext uri="{BB962C8B-B14F-4D97-AF65-F5344CB8AC3E}">
        <p14:creationId xmlns:p14="http://schemas.microsoft.com/office/powerpoint/2010/main" val="2615974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32F0FFEE-ACED-434D-9FB0-8B5E5F2B1055}" type="datetimeFigureOut">
              <a:rPr lang="de-DE" smtClean="0"/>
              <a:t>11.07.2024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245C9D13-CC58-48F1-AB1F-8A49AE75A6E0}" type="slidenum">
              <a:rPr lang="de-DE" smtClean="0"/>
              <a:t>‹Nr.›</a:t>
            </a:fld>
            <a:endParaRPr lang="de-DE"/>
          </a:p>
        </p:txBody>
      </p:sp>
    </p:spTree>
    <p:extLst>
      <p:ext uri="{BB962C8B-B14F-4D97-AF65-F5344CB8AC3E}">
        <p14:creationId xmlns:p14="http://schemas.microsoft.com/office/powerpoint/2010/main" val="99432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32F0FFEE-ACED-434D-9FB0-8B5E5F2B1055}" type="datetimeFigureOut">
              <a:rPr lang="de-DE" smtClean="0"/>
              <a:t>11.07.2024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245C9D13-CC58-48F1-AB1F-8A49AE75A6E0}" type="slidenum">
              <a:rPr lang="de-DE" smtClean="0"/>
              <a:t>‹Nr.›</a:t>
            </a:fld>
            <a:endParaRPr lang="de-DE"/>
          </a:p>
        </p:txBody>
      </p:sp>
    </p:spTree>
    <p:extLst>
      <p:ext uri="{BB962C8B-B14F-4D97-AF65-F5344CB8AC3E}">
        <p14:creationId xmlns:p14="http://schemas.microsoft.com/office/powerpoint/2010/main" val="2127550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2F0FFEE-ACED-434D-9FB0-8B5E5F2B1055}" type="datetimeFigureOut">
              <a:rPr lang="de-DE" smtClean="0"/>
              <a:t>11.07.2024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245C9D13-CC58-48F1-AB1F-8A49AE75A6E0}" type="slidenum">
              <a:rPr lang="de-DE" smtClean="0"/>
              <a:t>‹Nr.›</a:t>
            </a:fld>
            <a:endParaRPr lang="de-DE"/>
          </a:p>
        </p:txBody>
      </p:sp>
    </p:spTree>
    <p:extLst>
      <p:ext uri="{BB962C8B-B14F-4D97-AF65-F5344CB8AC3E}">
        <p14:creationId xmlns:p14="http://schemas.microsoft.com/office/powerpoint/2010/main" val="1188809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32F0FFEE-ACED-434D-9FB0-8B5E5F2B1055}" type="datetimeFigureOut">
              <a:rPr lang="de-DE" smtClean="0"/>
              <a:t>11.07.2024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45C9D13-CC58-48F1-AB1F-8A49AE75A6E0}" type="slidenum">
              <a:rPr lang="de-DE" smtClean="0"/>
              <a:t>‹Nr.›</a:t>
            </a:fld>
            <a:endParaRPr lang="de-DE"/>
          </a:p>
        </p:txBody>
      </p:sp>
    </p:spTree>
    <p:extLst>
      <p:ext uri="{BB962C8B-B14F-4D97-AF65-F5344CB8AC3E}">
        <p14:creationId xmlns:p14="http://schemas.microsoft.com/office/powerpoint/2010/main" val="4112680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32F0FFEE-ACED-434D-9FB0-8B5E5F2B1055}" type="datetimeFigureOut">
              <a:rPr lang="de-DE" smtClean="0"/>
              <a:t>11.07.2024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45C9D13-CC58-48F1-AB1F-8A49AE75A6E0}" type="slidenum">
              <a:rPr lang="de-DE" smtClean="0"/>
              <a:t>‹Nr.›</a:t>
            </a:fld>
            <a:endParaRPr lang="de-DE"/>
          </a:p>
        </p:txBody>
      </p:sp>
    </p:spTree>
    <p:extLst>
      <p:ext uri="{BB962C8B-B14F-4D97-AF65-F5344CB8AC3E}">
        <p14:creationId xmlns:p14="http://schemas.microsoft.com/office/powerpoint/2010/main" val="179399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F0FFEE-ACED-434D-9FB0-8B5E5F2B1055}" type="datetimeFigureOut">
              <a:rPr lang="de-DE" smtClean="0"/>
              <a:t>11.07.2024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5C9D13-CC58-48F1-AB1F-8A49AE75A6E0}" type="slidenum">
              <a:rPr lang="de-DE" smtClean="0"/>
              <a:t>‹Nr.›</a:t>
            </a:fld>
            <a:endParaRPr lang="de-DE"/>
          </a:p>
        </p:txBody>
      </p:sp>
    </p:spTree>
    <p:extLst>
      <p:ext uri="{BB962C8B-B14F-4D97-AF65-F5344CB8AC3E}">
        <p14:creationId xmlns:p14="http://schemas.microsoft.com/office/powerpoint/2010/main" val="3329357353"/>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47.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26.jpeg"/><Relationship Id="rId5" Type="http://schemas.openxmlformats.org/officeDocument/2006/relationships/image" Target="../media/image46.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8" Type="http://schemas.openxmlformats.org/officeDocument/2006/relationships/image" Target="../media/image13.jpg"/><Relationship Id="rId3" Type="http://schemas.openxmlformats.org/officeDocument/2006/relationships/image" Target="../media/image8.jpg"/><Relationship Id="rId7" Type="http://schemas.openxmlformats.org/officeDocument/2006/relationships/image" Target="../media/image12.jpg"/><Relationship Id="rId2" Type="http://schemas.openxmlformats.org/officeDocument/2006/relationships/image" Target="../media/image7.jpeg"/><Relationship Id="rId1" Type="http://schemas.openxmlformats.org/officeDocument/2006/relationships/slideLayout" Target="../slideLayouts/slideLayout5.xml"/><Relationship Id="rId6" Type="http://schemas.openxmlformats.org/officeDocument/2006/relationships/image" Target="../media/image11.png"/><Relationship Id="rId5" Type="http://schemas.openxmlformats.org/officeDocument/2006/relationships/image" Target="../media/image10.jpg"/><Relationship Id="rId4" Type="http://schemas.openxmlformats.org/officeDocument/2006/relationships/image" Target="../media/image9.jpg"/></Relationships>
</file>

<file path=ppt/slides/_rels/slide3.xml.rels><?xml version="1.0" encoding="UTF-8" standalone="yes"?>
<Relationships xmlns="http://schemas.openxmlformats.org/package/2006/relationships"><Relationship Id="rId8" Type="http://schemas.openxmlformats.org/officeDocument/2006/relationships/image" Target="../media/image20.jpg"/><Relationship Id="rId3" Type="http://schemas.openxmlformats.org/officeDocument/2006/relationships/image" Target="../media/image15.jpg"/><Relationship Id="rId7" Type="http://schemas.openxmlformats.org/officeDocument/2006/relationships/image" Target="../media/image19.jpg"/><Relationship Id="rId2" Type="http://schemas.openxmlformats.org/officeDocument/2006/relationships/image" Target="../media/image14.jpg"/><Relationship Id="rId1" Type="http://schemas.openxmlformats.org/officeDocument/2006/relationships/slideLayout" Target="../slideLayouts/slideLayout4.xml"/><Relationship Id="rId6" Type="http://schemas.openxmlformats.org/officeDocument/2006/relationships/image" Target="../media/image18.jpg"/><Relationship Id="rId5" Type="http://schemas.openxmlformats.org/officeDocument/2006/relationships/image" Target="../media/image17.jpg"/><Relationship Id="rId4" Type="http://schemas.openxmlformats.org/officeDocument/2006/relationships/image" Target="../media/image16.jpeg"/></Relationships>
</file>

<file path=ppt/slides/_rels/slide4.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22.jpg"/><Relationship Id="rId7" Type="http://schemas.openxmlformats.org/officeDocument/2006/relationships/image" Target="../media/image26.jpeg"/><Relationship Id="rId2" Type="http://schemas.openxmlformats.org/officeDocument/2006/relationships/image" Target="../media/image21.jpg"/><Relationship Id="rId1" Type="http://schemas.openxmlformats.org/officeDocument/2006/relationships/slideLayout" Target="../slideLayouts/slideLayout4.xml"/><Relationship Id="rId6" Type="http://schemas.openxmlformats.org/officeDocument/2006/relationships/image" Target="../media/image25.jpg"/><Relationship Id="rId5" Type="http://schemas.openxmlformats.org/officeDocument/2006/relationships/image" Target="../media/image24.jpg"/><Relationship Id="rId10" Type="http://schemas.openxmlformats.org/officeDocument/2006/relationships/image" Target="../media/image28.jpg"/><Relationship Id="rId4" Type="http://schemas.openxmlformats.org/officeDocument/2006/relationships/image" Target="../media/image23.jpg"/><Relationship Id="rId9" Type="http://schemas.openxmlformats.org/officeDocument/2006/relationships/image" Target="../media/image27.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9.jpg"/><Relationship Id="rId1" Type="http://schemas.openxmlformats.org/officeDocument/2006/relationships/slideLayout" Target="../slideLayouts/slideLayout7.xml"/><Relationship Id="rId5" Type="http://schemas.openxmlformats.org/officeDocument/2006/relationships/image" Target="../media/image8.jpg"/><Relationship Id="rId4" Type="http://schemas.openxmlformats.org/officeDocument/2006/relationships/image" Target="../media/image30.jpg"/></Relationships>
</file>

<file path=ppt/slides/_rels/slide6.xml.rels><?xml version="1.0" encoding="UTF-8" standalone="yes"?>
<Relationships xmlns="http://schemas.openxmlformats.org/package/2006/relationships"><Relationship Id="rId3" Type="http://schemas.openxmlformats.org/officeDocument/2006/relationships/image" Target="../media/image32.jpg"/><Relationship Id="rId7" Type="http://schemas.openxmlformats.org/officeDocument/2006/relationships/image" Target="../media/image35.jpeg"/><Relationship Id="rId2" Type="http://schemas.openxmlformats.org/officeDocument/2006/relationships/image" Target="../media/image31.jpg"/><Relationship Id="rId1" Type="http://schemas.openxmlformats.org/officeDocument/2006/relationships/slideLayout" Target="../slideLayouts/slideLayout7.xml"/><Relationship Id="rId6" Type="http://schemas.openxmlformats.org/officeDocument/2006/relationships/image" Target="../media/image15.jpg"/><Relationship Id="rId5" Type="http://schemas.openxmlformats.org/officeDocument/2006/relationships/image" Target="../media/image34.jpg"/><Relationship Id="rId4" Type="http://schemas.openxmlformats.org/officeDocument/2006/relationships/image" Target="../media/image33.jpg"/></Relationships>
</file>

<file path=ppt/slides/_rels/slide7.xml.rels><?xml version="1.0" encoding="UTF-8" standalone="yes"?>
<Relationships xmlns="http://schemas.openxmlformats.org/package/2006/relationships"><Relationship Id="rId3" Type="http://schemas.openxmlformats.org/officeDocument/2006/relationships/image" Target="../media/image37.jpeg"/><Relationship Id="rId7" Type="http://schemas.openxmlformats.org/officeDocument/2006/relationships/image" Target="../media/image33.jpg"/><Relationship Id="rId2" Type="http://schemas.openxmlformats.org/officeDocument/2006/relationships/image" Target="../media/image36.jpg"/><Relationship Id="rId1" Type="http://schemas.openxmlformats.org/officeDocument/2006/relationships/slideLayout" Target="../slideLayouts/slideLayout7.xml"/><Relationship Id="rId6" Type="http://schemas.openxmlformats.org/officeDocument/2006/relationships/image" Target="../media/image30.jpg"/><Relationship Id="rId5" Type="http://schemas.openxmlformats.org/officeDocument/2006/relationships/image" Target="../media/image29.jpg"/><Relationship Id="rId4" Type="http://schemas.openxmlformats.org/officeDocument/2006/relationships/image" Target="../media/image19.jpg"/></Relationships>
</file>

<file path=ppt/slides/_rels/slide8.xml.rels><?xml version="1.0" encoding="UTF-8" standalone="yes"?>
<Relationships xmlns="http://schemas.openxmlformats.org/package/2006/relationships"><Relationship Id="rId8" Type="http://schemas.openxmlformats.org/officeDocument/2006/relationships/image" Target="../media/image43.jpg"/><Relationship Id="rId3" Type="http://schemas.openxmlformats.org/officeDocument/2006/relationships/image" Target="../media/image14.jpg"/><Relationship Id="rId7" Type="http://schemas.openxmlformats.org/officeDocument/2006/relationships/image" Target="../media/image42.jpg"/><Relationship Id="rId2" Type="http://schemas.openxmlformats.org/officeDocument/2006/relationships/image" Target="../media/image38.jpeg"/><Relationship Id="rId1" Type="http://schemas.openxmlformats.org/officeDocument/2006/relationships/slideLayout" Target="../slideLayouts/slideLayout4.xml"/><Relationship Id="rId6" Type="http://schemas.openxmlformats.org/officeDocument/2006/relationships/image" Target="../media/image41.jpg"/><Relationship Id="rId5" Type="http://schemas.openxmlformats.org/officeDocument/2006/relationships/image" Target="../media/image40.jpg"/><Relationship Id="rId4" Type="http://schemas.openxmlformats.org/officeDocument/2006/relationships/image" Target="../media/image39.png"/></Relationships>
</file>

<file path=ppt/slides/_rels/slide9.xml.rels><?xml version="1.0" encoding="UTF-8" standalone="yes"?>
<Relationships xmlns="http://schemas.openxmlformats.org/package/2006/relationships"><Relationship Id="rId3" Type="http://schemas.openxmlformats.org/officeDocument/2006/relationships/image" Target="../media/image19.jpg"/><Relationship Id="rId7" Type="http://schemas.openxmlformats.org/officeDocument/2006/relationships/image" Target="../media/image32.jpg"/><Relationship Id="rId2" Type="http://schemas.openxmlformats.org/officeDocument/2006/relationships/image" Target="../media/image17.jpg"/><Relationship Id="rId1" Type="http://schemas.openxmlformats.org/officeDocument/2006/relationships/slideLayout" Target="../slideLayouts/slideLayout4.xml"/><Relationship Id="rId6" Type="http://schemas.openxmlformats.org/officeDocument/2006/relationships/image" Target="../media/image45.jpg"/><Relationship Id="rId5" Type="http://schemas.openxmlformats.org/officeDocument/2006/relationships/image" Target="../media/image44.jpg"/><Relationship Id="rId4" Type="http://schemas.openxmlformats.org/officeDocument/2006/relationships/image" Target="../media/image18.jp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1562420" y="1153696"/>
            <a:ext cx="9144000" cy="1789723"/>
          </a:xfrm>
        </p:spPr>
        <p:txBody>
          <a:bodyPr/>
          <a:lstStyle/>
          <a:p>
            <a:r>
              <a:rPr lang="de-DE" b="1" dirty="0" smtClean="0"/>
              <a:t>Sommerferien </a:t>
            </a:r>
            <a:endParaRPr lang="de-DE" b="1" dirty="0"/>
          </a:p>
        </p:txBody>
      </p:sp>
      <p:sp>
        <p:nvSpPr>
          <p:cNvPr id="3" name="Untertitel 2"/>
          <p:cNvSpPr>
            <a:spLocks noGrp="1"/>
          </p:cNvSpPr>
          <p:nvPr>
            <p:ph type="subTitle" idx="1"/>
          </p:nvPr>
        </p:nvSpPr>
        <p:spPr>
          <a:xfrm>
            <a:off x="1562420" y="3396495"/>
            <a:ext cx="9144000" cy="1655762"/>
          </a:xfrm>
        </p:spPr>
        <p:txBody>
          <a:bodyPr/>
          <a:lstStyle/>
          <a:p>
            <a:r>
              <a:rPr lang="de-DE" b="1" dirty="0" smtClean="0"/>
              <a:t>Vom 15. Juli 2024</a:t>
            </a:r>
          </a:p>
          <a:p>
            <a:r>
              <a:rPr lang="de-DE" b="1" dirty="0"/>
              <a:t>b</a:t>
            </a:r>
            <a:r>
              <a:rPr lang="de-DE" b="1" dirty="0" smtClean="0"/>
              <a:t>is</a:t>
            </a:r>
          </a:p>
          <a:p>
            <a:r>
              <a:rPr lang="de-DE" b="1" dirty="0" smtClean="0"/>
              <a:t>02. August 2024</a:t>
            </a:r>
            <a:endParaRPr lang="de-DE" b="1" dirty="0"/>
          </a:p>
        </p:txBody>
      </p:sp>
      <p:pic>
        <p:nvPicPr>
          <p:cNvPr id="4" name="Grafik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04628" y="187326"/>
            <a:ext cx="1943100" cy="2095500"/>
          </a:xfrm>
          <a:prstGeom prst="rect">
            <a:avLst/>
          </a:prstGeom>
        </p:spPr>
      </p:pic>
      <p:pic>
        <p:nvPicPr>
          <p:cNvPr id="5" name="Grafik 4"/>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t="45623"/>
          <a:stretch/>
        </p:blipFill>
        <p:spPr>
          <a:xfrm>
            <a:off x="3271259" y="678353"/>
            <a:ext cx="6554355" cy="1338872"/>
          </a:xfrm>
          <a:prstGeom prst="rect">
            <a:avLst/>
          </a:prstGeom>
        </p:spPr>
      </p:pic>
      <p:pic>
        <p:nvPicPr>
          <p:cNvPr id="10" name="Grafik 9"/>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5114925"/>
            <a:ext cx="2619375" cy="1743075"/>
          </a:xfrm>
          <a:prstGeom prst="rect">
            <a:avLst/>
          </a:prstGeom>
        </p:spPr>
      </p:pic>
      <p:pic>
        <p:nvPicPr>
          <p:cNvPr id="11" name="Grafik 10"/>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619375" y="5114924"/>
            <a:ext cx="2619375" cy="1743075"/>
          </a:xfrm>
          <a:prstGeom prst="rect">
            <a:avLst/>
          </a:prstGeom>
        </p:spPr>
      </p:pic>
      <p:pic>
        <p:nvPicPr>
          <p:cNvPr id="12" name="Grafik 11"/>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238750" y="5114922"/>
            <a:ext cx="2619375" cy="1743075"/>
          </a:xfrm>
          <a:prstGeom prst="rect">
            <a:avLst/>
          </a:prstGeom>
        </p:spPr>
      </p:pic>
      <p:pic>
        <p:nvPicPr>
          <p:cNvPr id="13" name="Grafik 12"/>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858125" y="5114923"/>
            <a:ext cx="2619375" cy="1743075"/>
          </a:xfrm>
          <a:prstGeom prst="rect">
            <a:avLst/>
          </a:prstGeom>
        </p:spPr>
      </p:pic>
      <p:pic>
        <p:nvPicPr>
          <p:cNvPr id="14" name="Grafik 13"/>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596582" y="5114925"/>
            <a:ext cx="2619375" cy="1743075"/>
          </a:xfrm>
          <a:prstGeom prst="rect">
            <a:avLst/>
          </a:prstGeom>
        </p:spPr>
      </p:pic>
      <p:pic>
        <p:nvPicPr>
          <p:cNvPr id="6" name="Grafik 5"/>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2141" y="5193151"/>
            <a:ext cx="3505200" cy="1304925"/>
          </a:xfrm>
          <a:prstGeom prst="rect">
            <a:avLst/>
          </a:prstGeom>
        </p:spPr>
      </p:pic>
      <p:pic>
        <p:nvPicPr>
          <p:cNvPr id="8" name="Grafik 7"/>
          <p:cNvPicPr>
            <a:picLocks noChangeAspect="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872982" y="4354951"/>
            <a:ext cx="2143125" cy="2143125"/>
          </a:xfrm>
          <a:prstGeom prst="rect">
            <a:avLst/>
          </a:prstGeom>
        </p:spPr>
      </p:pic>
      <p:pic>
        <p:nvPicPr>
          <p:cNvPr id="9" name="Grafik 8"/>
          <p:cNvPicPr>
            <a:picLocks noChangeAspect="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271259" y="3372856"/>
            <a:ext cx="1135303" cy="1135303"/>
          </a:xfrm>
          <a:prstGeom prst="rect">
            <a:avLst/>
          </a:prstGeom>
        </p:spPr>
      </p:pic>
    </p:spTree>
    <p:extLst>
      <p:ext uri="{BB962C8B-B14F-4D97-AF65-F5344CB8AC3E}">
        <p14:creationId xmlns:p14="http://schemas.microsoft.com/office/powerpoint/2010/main" val="35947239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1973759" y="1519269"/>
            <a:ext cx="8151543" cy="1789723"/>
          </a:xfrm>
        </p:spPr>
        <p:txBody>
          <a:bodyPr>
            <a:normAutofit/>
          </a:bodyPr>
          <a:lstStyle/>
          <a:p>
            <a:r>
              <a:rPr lang="de-DE" sz="4000" b="1" dirty="0" smtClean="0"/>
              <a:t>Das war das Programm der Sommerferien 2024</a:t>
            </a:r>
            <a:endParaRPr lang="de-DE" sz="4000" b="1" dirty="0"/>
          </a:p>
        </p:txBody>
      </p:sp>
      <p:pic>
        <p:nvPicPr>
          <p:cNvPr id="4" name="Grafik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63388" y="856471"/>
            <a:ext cx="1943100" cy="2095500"/>
          </a:xfrm>
          <a:prstGeom prst="rect">
            <a:avLst/>
          </a:prstGeom>
        </p:spPr>
      </p:pic>
      <p:pic>
        <p:nvPicPr>
          <p:cNvPr id="5" name="Grafik 4"/>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t="45623"/>
          <a:stretch/>
        </p:blipFill>
        <p:spPr>
          <a:xfrm>
            <a:off x="3271259" y="678353"/>
            <a:ext cx="6554355" cy="1338872"/>
          </a:xfrm>
          <a:prstGeom prst="rect">
            <a:avLst/>
          </a:prstGeom>
        </p:spPr>
      </p:pic>
      <p:pic>
        <p:nvPicPr>
          <p:cNvPr id="10" name="Grafik 9"/>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5114925"/>
            <a:ext cx="2619375" cy="1743075"/>
          </a:xfrm>
          <a:prstGeom prst="rect">
            <a:avLst/>
          </a:prstGeom>
        </p:spPr>
      </p:pic>
      <p:pic>
        <p:nvPicPr>
          <p:cNvPr id="11" name="Grafik 10"/>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619375" y="5114921"/>
            <a:ext cx="2619375" cy="1743075"/>
          </a:xfrm>
          <a:prstGeom prst="rect">
            <a:avLst/>
          </a:prstGeom>
        </p:spPr>
      </p:pic>
      <p:pic>
        <p:nvPicPr>
          <p:cNvPr id="12" name="Grafik 11"/>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238750" y="5114922"/>
            <a:ext cx="2619375" cy="1743075"/>
          </a:xfrm>
          <a:prstGeom prst="rect">
            <a:avLst/>
          </a:prstGeom>
        </p:spPr>
      </p:pic>
      <p:pic>
        <p:nvPicPr>
          <p:cNvPr id="13" name="Grafik 12"/>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858125" y="5114923"/>
            <a:ext cx="2619375" cy="1743075"/>
          </a:xfrm>
          <a:prstGeom prst="rect">
            <a:avLst/>
          </a:prstGeom>
        </p:spPr>
      </p:pic>
      <p:pic>
        <p:nvPicPr>
          <p:cNvPr id="14" name="Grafik 13"/>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596582" y="5114925"/>
            <a:ext cx="2619375" cy="1743075"/>
          </a:xfrm>
          <a:prstGeom prst="rect">
            <a:avLst/>
          </a:prstGeom>
        </p:spPr>
      </p:pic>
      <p:sp>
        <p:nvSpPr>
          <p:cNvPr id="8" name="Textfeld 7"/>
          <p:cNvSpPr txBox="1"/>
          <p:nvPr/>
        </p:nvSpPr>
        <p:spPr>
          <a:xfrm>
            <a:off x="2721765" y="3691770"/>
            <a:ext cx="7403537" cy="1477328"/>
          </a:xfrm>
          <a:prstGeom prst="rect">
            <a:avLst/>
          </a:prstGeom>
          <a:noFill/>
        </p:spPr>
        <p:txBody>
          <a:bodyPr wrap="square" rtlCol="0">
            <a:spAutoFit/>
          </a:bodyPr>
          <a:lstStyle/>
          <a:p>
            <a:r>
              <a:rPr lang="de-DE" dirty="0" smtClean="0"/>
              <a:t>In diesem Jahr müssen wir aufgrund der hohen Teilnehmerzahl die Gruppen teilen. Ein ausführliches Anschreiben über die Einteilung befindet sich im Anhang. </a:t>
            </a:r>
          </a:p>
          <a:p>
            <a:endParaRPr lang="de-DE" dirty="0"/>
          </a:p>
          <a:p>
            <a:r>
              <a:rPr lang="de-DE" dirty="0" smtClean="0"/>
              <a:t>Bei Rückfragen stehen wir Ihnen gerne zur Verfügung!</a:t>
            </a:r>
            <a:endParaRPr lang="de-DE" dirty="0"/>
          </a:p>
        </p:txBody>
      </p:sp>
      <p:pic>
        <p:nvPicPr>
          <p:cNvPr id="9" name="Grafik 8"/>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597888" y="4677726"/>
            <a:ext cx="2390775" cy="1914525"/>
          </a:xfrm>
          <a:prstGeom prst="rect">
            <a:avLst/>
          </a:prstGeom>
        </p:spPr>
      </p:pic>
      <p:pic>
        <p:nvPicPr>
          <p:cNvPr id="17" name="Grafik 16"/>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 y="5114917"/>
            <a:ext cx="2619375" cy="1743075"/>
          </a:xfrm>
          <a:prstGeom prst="rect">
            <a:avLst/>
          </a:prstGeom>
        </p:spPr>
      </p:pic>
      <p:pic>
        <p:nvPicPr>
          <p:cNvPr id="18" name="Grafik 17"/>
          <p:cNvPicPr>
            <a:picLocks noChangeAspect="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07723" y="5271172"/>
            <a:ext cx="2410999" cy="904125"/>
          </a:xfrm>
          <a:prstGeom prst="rect">
            <a:avLst/>
          </a:prstGeom>
        </p:spPr>
      </p:pic>
      <p:pic>
        <p:nvPicPr>
          <p:cNvPr id="21" name="Grafik 20"/>
          <p:cNvPicPr>
            <a:picLocks noChangeAspect="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252306" y="2115830"/>
            <a:ext cx="1745992" cy="1745992"/>
          </a:xfrm>
          <a:prstGeom prst="rect">
            <a:avLst/>
          </a:prstGeom>
        </p:spPr>
      </p:pic>
    </p:spTree>
    <p:extLst>
      <p:ext uri="{BB962C8B-B14F-4D97-AF65-F5344CB8AC3E}">
        <p14:creationId xmlns:p14="http://schemas.microsoft.com/office/powerpoint/2010/main" val="12677943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9" name="Textfeld 8"/>
          <p:cNvSpPr txBox="1"/>
          <p:nvPr/>
        </p:nvSpPr>
        <p:spPr>
          <a:xfrm>
            <a:off x="1142894" y="458034"/>
            <a:ext cx="4056435" cy="400110"/>
          </a:xfrm>
          <a:prstGeom prst="rect">
            <a:avLst/>
          </a:prstGeom>
          <a:noFill/>
        </p:spPr>
        <p:txBody>
          <a:bodyPr wrap="square" rtlCol="0">
            <a:spAutoFit/>
          </a:bodyPr>
          <a:lstStyle/>
          <a:p>
            <a:r>
              <a:rPr lang="de-DE" sz="2000" b="1" dirty="0" smtClean="0"/>
              <a:t>Montag, den 15.07.2024</a:t>
            </a:r>
            <a:endParaRPr lang="de-DE" sz="2000" b="1" dirty="0"/>
          </a:p>
        </p:txBody>
      </p:sp>
      <p:sp>
        <p:nvSpPr>
          <p:cNvPr id="10" name="Textfeld 9"/>
          <p:cNvSpPr txBox="1"/>
          <p:nvPr/>
        </p:nvSpPr>
        <p:spPr>
          <a:xfrm>
            <a:off x="1724097" y="1315844"/>
            <a:ext cx="184731" cy="369332"/>
          </a:xfrm>
          <a:prstGeom prst="rect">
            <a:avLst/>
          </a:prstGeom>
          <a:noFill/>
        </p:spPr>
        <p:txBody>
          <a:bodyPr wrap="none" rtlCol="0">
            <a:spAutoFit/>
          </a:bodyPr>
          <a:lstStyle/>
          <a:p>
            <a:endParaRPr lang="de-DE" dirty="0"/>
          </a:p>
        </p:txBody>
      </p:sp>
      <p:sp>
        <p:nvSpPr>
          <p:cNvPr id="17" name="Textfeld 16"/>
          <p:cNvSpPr txBox="1"/>
          <p:nvPr/>
        </p:nvSpPr>
        <p:spPr>
          <a:xfrm>
            <a:off x="885290" y="3656905"/>
            <a:ext cx="3131892" cy="2031325"/>
          </a:xfrm>
          <a:prstGeom prst="rect">
            <a:avLst/>
          </a:prstGeom>
          <a:noFill/>
        </p:spPr>
        <p:txBody>
          <a:bodyPr wrap="square" rtlCol="0">
            <a:spAutoFit/>
          </a:bodyPr>
          <a:lstStyle/>
          <a:p>
            <a:r>
              <a:rPr lang="de-DE" dirty="0">
                <a:solidFill>
                  <a:srgbClr val="FF0000"/>
                </a:solidFill>
              </a:rPr>
              <a:t>Kunterbunt geht es mit der </a:t>
            </a:r>
            <a:r>
              <a:rPr lang="de-DE" dirty="0" smtClean="0">
                <a:solidFill>
                  <a:srgbClr val="FF0000"/>
                </a:solidFill>
              </a:rPr>
              <a:t>Farbschleuder </a:t>
            </a:r>
            <a:r>
              <a:rPr lang="de-DE" dirty="0">
                <a:solidFill>
                  <a:srgbClr val="FF0000"/>
                </a:solidFill>
              </a:rPr>
              <a:t>zur Sache, </a:t>
            </a:r>
            <a:r>
              <a:rPr lang="de-DE" dirty="0" smtClean="0">
                <a:solidFill>
                  <a:srgbClr val="FF0000"/>
                </a:solidFill>
              </a:rPr>
              <a:t>aber auch die Sportfans kommen nicht zu kurz: </a:t>
            </a:r>
          </a:p>
          <a:p>
            <a:r>
              <a:rPr lang="de-DE" dirty="0" smtClean="0">
                <a:solidFill>
                  <a:srgbClr val="FF0000"/>
                </a:solidFill>
              </a:rPr>
              <a:t>Der Erweiterungskurs für das Wave Board steht auch auf dem Programm.</a:t>
            </a:r>
            <a:endParaRPr lang="de-DE" dirty="0">
              <a:solidFill>
                <a:srgbClr val="FF0000"/>
              </a:solidFill>
            </a:endParaRPr>
          </a:p>
        </p:txBody>
      </p:sp>
      <p:pic>
        <p:nvPicPr>
          <p:cNvPr id="19" name="Grafik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20582" y="3272924"/>
            <a:ext cx="1157257" cy="138953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6" name="Textfeld 15"/>
          <p:cNvSpPr txBox="1"/>
          <p:nvPr/>
        </p:nvSpPr>
        <p:spPr>
          <a:xfrm>
            <a:off x="899422" y="1057601"/>
            <a:ext cx="2748339" cy="1754326"/>
          </a:xfrm>
          <a:prstGeom prst="rect">
            <a:avLst/>
          </a:prstGeom>
          <a:noFill/>
        </p:spPr>
        <p:txBody>
          <a:bodyPr wrap="square" rtlCol="0">
            <a:spAutoFit/>
          </a:bodyPr>
          <a:lstStyle/>
          <a:p>
            <a:r>
              <a:rPr lang="de-DE" dirty="0" smtClean="0">
                <a:solidFill>
                  <a:srgbClr val="00B050"/>
                </a:solidFill>
              </a:rPr>
              <a:t>Ein Tag voller Spaß und Aktion bietet euch die </a:t>
            </a:r>
            <a:r>
              <a:rPr lang="de-DE" dirty="0" err="1" smtClean="0">
                <a:solidFill>
                  <a:srgbClr val="00B050"/>
                </a:solidFill>
              </a:rPr>
              <a:t>Hardtschlucht</a:t>
            </a:r>
            <a:r>
              <a:rPr lang="de-DE" dirty="0" smtClean="0">
                <a:solidFill>
                  <a:srgbClr val="00B050"/>
                </a:solidFill>
              </a:rPr>
              <a:t>. Dort könnt ihr auf Entdeckungstour gehen und den Wald erkunden.</a:t>
            </a:r>
            <a:endParaRPr lang="de-DE" dirty="0"/>
          </a:p>
        </p:txBody>
      </p:sp>
      <p:sp>
        <p:nvSpPr>
          <p:cNvPr id="30" name="Textfeld 29"/>
          <p:cNvSpPr txBox="1"/>
          <p:nvPr/>
        </p:nvSpPr>
        <p:spPr>
          <a:xfrm>
            <a:off x="6926885" y="455268"/>
            <a:ext cx="4056435" cy="400110"/>
          </a:xfrm>
          <a:prstGeom prst="rect">
            <a:avLst/>
          </a:prstGeom>
          <a:noFill/>
        </p:spPr>
        <p:txBody>
          <a:bodyPr wrap="square" rtlCol="0">
            <a:spAutoFit/>
          </a:bodyPr>
          <a:lstStyle/>
          <a:p>
            <a:r>
              <a:rPr lang="de-DE" sz="2000" b="1" dirty="0" smtClean="0"/>
              <a:t>Dienstag, den 16.07.2024</a:t>
            </a:r>
            <a:endParaRPr lang="de-DE" sz="2000" b="1" dirty="0"/>
          </a:p>
        </p:txBody>
      </p:sp>
      <p:sp>
        <p:nvSpPr>
          <p:cNvPr id="31" name="Textfeld 30"/>
          <p:cNvSpPr txBox="1"/>
          <p:nvPr/>
        </p:nvSpPr>
        <p:spPr>
          <a:xfrm>
            <a:off x="7326657" y="1315844"/>
            <a:ext cx="184731" cy="369332"/>
          </a:xfrm>
          <a:prstGeom prst="rect">
            <a:avLst/>
          </a:prstGeom>
          <a:noFill/>
        </p:spPr>
        <p:txBody>
          <a:bodyPr wrap="none" rtlCol="0">
            <a:spAutoFit/>
          </a:bodyPr>
          <a:lstStyle/>
          <a:p>
            <a:endParaRPr lang="de-DE" dirty="0"/>
          </a:p>
        </p:txBody>
      </p:sp>
      <p:sp>
        <p:nvSpPr>
          <p:cNvPr id="32" name="Textfeld 31"/>
          <p:cNvSpPr txBox="1"/>
          <p:nvPr/>
        </p:nvSpPr>
        <p:spPr>
          <a:xfrm>
            <a:off x="6926885" y="3656905"/>
            <a:ext cx="3522923" cy="1754326"/>
          </a:xfrm>
          <a:prstGeom prst="rect">
            <a:avLst/>
          </a:prstGeom>
          <a:noFill/>
        </p:spPr>
        <p:txBody>
          <a:bodyPr wrap="square" rtlCol="0">
            <a:spAutoFit/>
          </a:bodyPr>
          <a:lstStyle/>
          <a:p>
            <a:r>
              <a:rPr lang="de-DE" dirty="0" smtClean="0">
                <a:solidFill>
                  <a:srgbClr val="FF0000"/>
                </a:solidFill>
              </a:rPr>
              <a:t>Leckere Blätterteig Pizzaschnecken für ein gemeinsames Picknick machen oder lieber draußen auf der Wiese bei lustigen Spielen rumtollen. Ihr dürft euch entscheiden!</a:t>
            </a:r>
            <a:endParaRPr lang="de-DE" dirty="0">
              <a:solidFill>
                <a:srgbClr val="FF0000"/>
              </a:solidFill>
            </a:endParaRPr>
          </a:p>
        </p:txBody>
      </p:sp>
      <p:sp>
        <p:nvSpPr>
          <p:cNvPr id="35" name="Textfeld 34"/>
          <p:cNvSpPr txBox="1"/>
          <p:nvPr/>
        </p:nvSpPr>
        <p:spPr>
          <a:xfrm>
            <a:off x="6932413" y="1002354"/>
            <a:ext cx="2748339" cy="1754326"/>
          </a:xfrm>
          <a:prstGeom prst="rect">
            <a:avLst/>
          </a:prstGeom>
          <a:noFill/>
        </p:spPr>
        <p:txBody>
          <a:bodyPr wrap="square" rtlCol="0">
            <a:spAutoFit/>
          </a:bodyPr>
          <a:lstStyle/>
          <a:p>
            <a:r>
              <a:rPr lang="de-DE" dirty="0" smtClean="0">
                <a:solidFill>
                  <a:srgbClr val="00B050"/>
                </a:solidFill>
              </a:rPr>
              <a:t>Erste Hilfe lernen, kann nie zu früh sein! Daher wollen wir euch lebensrettende Maßnahmen auf eine spielerische Art näher bringen.</a:t>
            </a:r>
            <a:endParaRPr lang="de-DE" dirty="0">
              <a:solidFill>
                <a:srgbClr val="00B050"/>
              </a:solidFill>
            </a:endParaRPr>
          </a:p>
        </p:txBody>
      </p:sp>
      <p:pic>
        <p:nvPicPr>
          <p:cNvPr id="36" name="Grafik 3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5052" y="1215664"/>
            <a:ext cx="1490407" cy="210549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38" name="Grafik 37"/>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945011" y="4923715"/>
            <a:ext cx="1722989" cy="1670090"/>
          </a:xfrm>
          <a:prstGeom prst="rect">
            <a:avLst/>
          </a:prstGeom>
        </p:spPr>
      </p:pic>
      <p:pic>
        <p:nvPicPr>
          <p:cNvPr id="37" name="Grafik 3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69178" y="4174342"/>
            <a:ext cx="1549272" cy="103097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41" name="Grafik 40"/>
          <p:cNvPicPr>
            <a:picLocks noChangeAspect="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107830" y="2182"/>
            <a:ext cx="1009231" cy="1009231"/>
          </a:xfrm>
          <a:prstGeom prst="rect">
            <a:avLst/>
          </a:prstGeom>
        </p:spPr>
      </p:pic>
      <p:pic>
        <p:nvPicPr>
          <p:cNvPr id="45" name="Grafik 44"/>
          <p:cNvPicPr>
            <a:picLocks noChangeAspect="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9092" y="2182"/>
            <a:ext cx="1009231" cy="1009231"/>
          </a:xfrm>
          <a:prstGeom prst="rect">
            <a:avLst/>
          </a:prstGeom>
        </p:spPr>
      </p:pic>
      <p:pic>
        <p:nvPicPr>
          <p:cNvPr id="2" name="Grafik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75757" y="916224"/>
            <a:ext cx="1581536" cy="11846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0" name="Grafik 19"/>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1329718">
            <a:off x="3277781" y="5097254"/>
            <a:ext cx="1696994" cy="1696994"/>
          </a:xfrm>
          <a:prstGeom prst="rect">
            <a:avLst/>
          </a:prstGeom>
        </p:spPr>
      </p:pic>
    </p:spTree>
    <p:extLst>
      <p:ext uri="{BB962C8B-B14F-4D97-AF65-F5344CB8AC3E}">
        <p14:creationId xmlns:p14="http://schemas.microsoft.com/office/powerpoint/2010/main" val="3220543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1" name="Textfeld 10"/>
          <p:cNvSpPr txBox="1"/>
          <p:nvPr/>
        </p:nvSpPr>
        <p:spPr>
          <a:xfrm>
            <a:off x="1507787" y="1176728"/>
            <a:ext cx="184731" cy="369332"/>
          </a:xfrm>
          <a:prstGeom prst="rect">
            <a:avLst/>
          </a:prstGeom>
          <a:noFill/>
        </p:spPr>
        <p:txBody>
          <a:bodyPr wrap="none" rtlCol="0">
            <a:spAutoFit/>
          </a:bodyPr>
          <a:lstStyle/>
          <a:p>
            <a:endParaRPr lang="de-DE" dirty="0"/>
          </a:p>
        </p:txBody>
      </p:sp>
      <p:sp>
        <p:nvSpPr>
          <p:cNvPr id="18" name="Textfeld 17"/>
          <p:cNvSpPr txBox="1"/>
          <p:nvPr/>
        </p:nvSpPr>
        <p:spPr>
          <a:xfrm>
            <a:off x="926584" y="318918"/>
            <a:ext cx="4056435" cy="400110"/>
          </a:xfrm>
          <a:prstGeom prst="rect">
            <a:avLst/>
          </a:prstGeom>
          <a:noFill/>
        </p:spPr>
        <p:txBody>
          <a:bodyPr wrap="square" rtlCol="0">
            <a:spAutoFit/>
          </a:bodyPr>
          <a:lstStyle/>
          <a:p>
            <a:r>
              <a:rPr lang="de-DE" sz="2000" b="1" dirty="0" smtClean="0"/>
              <a:t>Mittwoch, den 17.07.2024</a:t>
            </a:r>
            <a:endParaRPr lang="de-DE" sz="2000" b="1" dirty="0"/>
          </a:p>
        </p:txBody>
      </p:sp>
      <p:sp>
        <p:nvSpPr>
          <p:cNvPr id="19" name="Textfeld 18"/>
          <p:cNvSpPr txBox="1"/>
          <p:nvPr/>
        </p:nvSpPr>
        <p:spPr>
          <a:xfrm>
            <a:off x="1507787" y="1176728"/>
            <a:ext cx="184731" cy="369332"/>
          </a:xfrm>
          <a:prstGeom prst="rect">
            <a:avLst/>
          </a:prstGeom>
          <a:noFill/>
        </p:spPr>
        <p:txBody>
          <a:bodyPr wrap="none" rtlCol="0">
            <a:spAutoFit/>
          </a:bodyPr>
          <a:lstStyle/>
          <a:p>
            <a:endParaRPr lang="de-DE" dirty="0"/>
          </a:p>
        </p:txBody>
      </p:sp>
      <p:sp>
        <p:nvSpPr>
          <p:cNvPr id="20" name="Textfeld 19"/>
          <p:cNvSpPr txBox="1"/>
          <p:nvPr/>
        </p:nvSpPr>
        <p:spPr>
          <a:xfrm>
            <a:off x="958685" y="3409585"/>
            <a:ext cx="4258259" cy="1805155"/>
          </a:xfrm>
          <a:prstGeom prst="rect">
            <a:avLst/>
          </a:prstGeom>
          <a:noFill/>
        </p:spPr>
        <p:txBody>
          <a:bodyPr wrap="square" rtlCol="0">
            <a:spAutoFit/>
          </a:bodyPr>
          <a:lstStyle/>
          <a:p>
            <a:r>
              <a:rPr lang="de-DE" dirty="0" smtClean="0">
                <a:solidFill>
                  <a:srgbClr val="FF0000"/>
                </a:solidFill>
              </a:rPr>
              <a:t>Heute sind alle Naschkatzen gefragt: Gemeinsam werden wir Buttermilch</a:t>
            </a:r>
          </a:p>
          <a:p>
            <a:r>
              <a:rPr lang="de-DE" dirty="0" smtClean="0">
                <a:solidFill>
                  <a:srgbClr val="FF0000"/>
                </a:solidFill>
              </a:rPr>
              <a:t>Zitronen Muffins zaubern.</a:t>
            </a:r>
          </a:p>
          <a:p>
            <a:r>
              <a:rPr lang="de-DE" dirty="0" smtClean="0">
                <a:solidFill>
                  <a:srgbClr val="FF0000"/>
                </a:solidFill>
              </a:rPr>
              <a:t>Alternativ könnt ihr euer eigenes Notizbuch kreieren. So gerät nie wieder etwas in Vergessenheit!</a:t>
            </a:r>
            <a:endParaRPr lang="de-DE" dirty="0">
              <a:solidFill>
                <a:srgbClr val="FF0000"/>
              </a:solidFill>
            </a:endParaRPr>
          </a:p>
        </p:txBody>
      </p:sp>
      <p:sp>
        <p:nvSpPr>
          <p:cNvPr id="23" name="Textfeld 22"/>
          <p:cNvSpPr txBox="1"/>
          <p:nvPr/>
        </p:nvSpPr>
        <p:spPr>
          <a:xfrm>
            <a:off x="1006170" y="873849"/>
            <a:ext cx="2748339" cy="2031325"/>
          </a:xfrm>
          <a:prstGeom prst="rect">
            <a:avLst/>
          </a:prstGeom>
          <a:noFill/>
        </p:spPr>
        <p:txBody>
          <a:bodyPr wrap="square" rtlCol="0">
            <a:spAutoFit/>
          </a:bodyPr>
          <a:lstStyle/>
          <a:p>
            <a:r>
              <a:rPr lang="de-DE" dirty="0" smtClean="0">
                <a:solidFill>
                  <a:srgbClr val="00B050"/>
                </a:solidFill>
              </a:rPr>
              <a:t>Los geht es mit dem Bus auf die </a:t>
            </a:r>
            <a:r>
              <a:rPr lang="de-DE" dirty="0" err="1" smtClean="0">
                <a:solidFill>
                  <a:srgbClr val="00B050"/>
                </a:solidFill>
              </a:rPr>
              <a:t>Amöneburg</a:t>
            </a:r>
            <a:r>
              <a:rPr lang="de-DE" dirty="0" smtClean="0">
                <a:solidFill>
                  <a:srgbClr val="00B050"/>
                </a:solidFill>
              </a:rPr>
              <a:t>. Dort müsst ihr Hinweise entschlüsseln, Rätsel lösen und Herausforderungen meistern, um einen Schatz zu finden.</a:t>
            </a:r>
            <a:endParaRPr lang="de-DE" dirty="0">
              <a:solidFill>
                <a:srgbClr val="00B050"/>
              </a:solidFill>
            </a:endParaRPr>
          </a:p>
        </p:txBody>
      </p:sp>
      <p:pic>
        <p:nvPicPr>
          <p:cNvPr id="3" name="Grafik 2"/>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815126" y="37327"/>
            <a:ext cx="2110595" cy="1974134"/>
          </a:xfrm>
          <a:prstGeom prst="rect">
            <a:avLst/>
          </a:prstGeom>
        </p:spPr>
      </p:pic>
      <p:pic>
        <p:nvPicPr>
          <p:cNvPr id="4" name="Grafi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27902" y="5504162"/>
            <a:ext cx="1442444" cy="113717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Grafik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19716" y="4983736"/>
            <a:ext cx="1631986" cy="122399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1" name="Textfeld 30"/>
          <p:cNvSpPr txBox="1"/>
          <p:nvPr/>
        </p:nvSpPr>
        <p:spPr>
          <a:xfrm>
            <a:off x="6747176" y="318918"/>
            <a:ext cx="4056435" cy="400110"/>
          </a:xfrm>
          <a:prstGeom prst="rect">
            <a:avLst/>
          </a:prstGeom>
          <a:noFill/>
        </p:spPr>
        <p:txBody>
          <a:bodyPr wrap="square" rtlCol="0">
            <a:spAutoFit/>
          </a:bodyPr>
          <a:lstStyle/>
          <a:p>
            <a:r>
              <a:rPr lang="de-DE" sz="2000" b="1" dirty="0" smtClean="0"/>
              <a:t>Donnerstag, den 18.07.2024</a:t>
            </a:r>
            <a:endParaRPr lang="de-DE" sz="2000" b="1" dirty="0"/>
          </a:p>
        </p:txBody>
      </p:sp>
      <p:sp>
        <p:nvSpPr>
          <p:cNvPr id="32" name="Textfeld 31"/>
          <p:cNvSpPr txBox="1"/>
          <p:nvPr/>
        </p:nvSpPr>
        <p:spPr>
          <a:xfrm>
            <a:off x="7110347" y="1176728"/>
            <a:ext cx="184731" cy="369332"/>
          </a:xfrm>
          <a:prstGeom prst="rect">
            <a:avLst/>
          </a:prstGeom>
          <a:noFill/>
        </p:spPr>
        <p:txBody>
          <a:bodyPr wrap="none" rtlCol="0">
            <a:spAutoFit/>
          </a:bodyPr>
          <a:lstStyle/>
          <a:p>
            <a:endParaRPr lang="de-DE" dirty="0"/>
          </a:p>
        </p:txBody>
      </p:sp>
      <p:sp>
        <p:nvSpPr>
          <p:cNvPr id="33" name="Textfeld 32"/>
          <p:cNvSpPr txBox="1"/>
          <p:nvPr/>
        </p:nvSpPr>
        <p:spPr>
          <a:xfrm>
            <a:off x="6710575" y="3409585"/>
            <a:ext cx="3610472" cy="1754326"/>
          </a:xfrm>
          <a:prstGeom prst="rect">
            <a:avLst/>
          </a:prstGeom>
          <a:noFill/>
        </p:spPr>
        <p:txBody>
          <a:bodyPr wrap="square" rtlCol="0">
            <a:spAutoFit/>
          </a:bodyPr>
          <a:lstStyle/>
          <a:p>
            <a:r>
              <a:rPr lang="de-DE" dirty="0" smtClean="0">
                <a:solidFill>
                  <a:srgbClr val="FF0000"/>
                </a:solidFill>
              </a:rPr>
              <a:t>Heute dürfen die Kinder ihre Kreativität unter Beweis stellen: Den Fenstern zu einem neuen Look verhelfen oder lieber euer eigenes  T-Shirt designen. Ihr dürft euch entscheiden!</a:t>
            </a:r>
            <a:endParaRPr lang="de-DE" dirty="0">
              <a:solidFill>
                <a:srgbClr val="FF0000"/>
              </a:solidFill>
            </a:endParaRPr>
          </a:p>
        </p:txBody>
      </p:sp>
      <p:sp>
        <p:nvSpPr>
          <p:cNvPr id="34" name="Textfeld 33"/>
          <p:cNvSpPr txBox="1"/>
          <p:nvPr/>
        </p:nvSpPr>
        <p:spPr>
          <a:xfrm>
            <a:off x="6716103" y="863238"/>
            <a:ext cx="3517395" cy="2031325"/>
          </a:xfrm>
          <a:prstGeom prst="rect">
            <a:avLst/>
          </a:prstGeom>
          <a:noFill/>
        </p:spPr>
        <p:txBody>
          <a:bodyPr wrap="square" rtlCol="0">
            <a:spAutoFit/>
          </a:bodyPr>
          <a:lstStyle/>
          <a:p>
            <a:r>
              <a:rPr lang="de-DE" dirty="0" smtClean="0">
                <a:solidFill>
                  <a:srgbClr val="00B050"/>
                </a:solidFill>
              </a:rPr>
              <a:t>Warum in die Ferne schweifen, wenn das Gute liegt so nah. Ganz nach diesem Motto werden wir heute zum Homberger Schloss wandern, wobei euch auf dem Rückweg eine kleine Überraschung erwartet. </a:t>
            </a:r>
            <a:endParaRPr lang="de-DE" dirty="0">
              <a:solidFill>
                <a:srgbClr val="00B050"/>
              </a:solidFill>
            </a:endParaRPr>
          </a:p>
        </p:txBody>
      </p:sp>
      <p:pic>
        <p:nvPicPr>
          <p:cNvPr id="38" name="Grafik 37"/>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936052" y="232619"/>
            <a:ext cx="2143125" cy="2143125"/>
          </a:xfrm>
          <a:prstGeom prst="rect">
            <a:avLst/>
          </a:prstGeom>
        </p:spPr>
      </p:pic>
      <p:pic>
        <p:nvPicPr>
          <p:cNvPr id="39" name="Grafik 38"/>
          <p:cNvPicPr>
            <a:picLocks noChangeAspect="1"/>
          </p:cNvPicPr>
          <p:nvPr/>
        </p:nvPicPr>
        <p:blipFill rotWithShape="1">
          <a:blip r:embed="rId6">
            <a:extLst>
              <a:ext uri="{28A0092B-C50C-407E-A947-70E740481C1C}">
                <a14:useLocalDpi xmlns:a14="http://schemas.microsoft.com/office/drawing/2010/main" val="0"/>
              </a:ext>
            </a:extLst>
          </a:blip>
          <a:srcRect l="-406" r="37119"/>
          <a:stretch/>
        </p:blipFill>
        <p:spPr>
          <a:xfrm>
            <a:off x="8598743" y="5052379"/>
            <a:ext cx="1518023" cy="134322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41" name="Grafik 40"/>
          <p:cNvPicPr>
            <a:picLocks noChangeAspect="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5400000">
            <a:off x="-1086870" y="1129667"/>
            <a:ext cx="3211835" cy="952500"/>
          </a:xfrm>
          <a:prstGeom prst="rect">
            <a:avLst/>
          </a:prstGeom>
        </p:spPr>
      </p:pic>
      <p:pic>
        <p:nvPicPr>
          <p:cNvPr id="42" name="Grafik 41"/>
          <p:cNvPicPr>
            <a:picLocks noChangeAspect="1"/>
          </p:cNvPicPr>
          <p:nvPr/>
        </p:nvPicPr>
        <p:blipFill>
          <a:blip r:embed="rId7">
            <a:clrChange>
              <a:clrFrom>
                <a:srgbClr val="FFFFFD"/>
              </a:clrFrom>
              <a:clrTo>
                <a:srgbClr val="FFFFFD">
                  <a:alpha val="0"/>
                </a:srgbClr>
              </a:clrTo>
            </a:clrChange>
            <a:extLst>
              <a:ext uri="{28A0092B-C50C-407E-A947-70E740481C1C}">
                <a14:useLocalDpi xmlns:a14="http://schemas.microsoft.com/office/drawing/2010/main" val="0"/>
              </a:ext>
            </a:extLst>
          </a:blip>
          <a:stretch>
            <a:fillRect/>
          </a:stretch>
        </p:blipFill>
        <p:spPr>
          <a:xfrm rot="5400000">
            <a:off x="-1336754" y="4548686"/>
            <a:ext cx="3692013" cy="988693"/>
          </a:xfrm>
          <a:prstGeom prst="rect">
            <a:avLst/>
          </a:prstGeom>
        </p:spPr>
      </p:pic>
      <p:pic>
        <p:nvPicPr>
          <p:cNvPr id="2" name="Grafik 1"/>
          <p:cNvPicPr>
            <a:picLocks noChangeAspect="1"/>
          </p:cNvPicPr>
          <p:nvPr/>
        </p:nvPicPr>
        <p:blipFill rotWithShape="1">
          <a:blip r:embed="rId8">
            <a:extLst>
              <a:ext uri="{28A0092B-C50C-407E-A947-70E740481C1C}">
                <a14:useLocalDpi xmlns:a14="http://schemas.microsoft.com/office/drawing/2010/main" val="0"/>
              </a:ext>
            </a:extLst>
          </a:blip>
          <a:srcRect r="25737"/>
          <a:stretch/>
        </p:blipFill>
        <p:spPr>
          <a:xfrm>
            <a:off x="10116766" y="4199239"/>
            <a:ext cx="1430083" cy="128146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006665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extfeld 4"/>
          <p:cNvSpPr txBox="1"/>
          <p:nvPr/>
        </p:nvSpPr>
        <p:spPr>
          <a:xfrm>
            <a:off x="1507787" y="1176728"/>
            <a:ext cx="184731" cy="369332"/>
          </a:xfrm>
          <a:prstGeom prst="rect">
            <a:avLst/>
          </a:prstGeom>
          <a:noFill/>
        </p:spPr>
        <p:txBody>
          <a:bodyPr wrap="none" rtlCol="0">
            <a:spAutoFit/>
          </a:bodyPr>
          <a:lstStyle/>
          <a:p>
            <a:endParaRPr lang="de-DE" dirty="0"/>
          </a:p>
        </p:txBody>
      </p:sp>
      <p:sp>
        <p:nvSpPr>
          <p:cNvPr id="6" name="Textfeld 5"/>
          <p:cNvSpPr txBox="1"/>
          <p:nvPr/>
        </p:nvSpPr>
        <p:spPr>
          <a:xfrm>
            <a:off x="4301422" y="693260"/>
            <a:ext cx="4056435" cy="400110"/>
          </a:xfrm>
          <a:prstGeom prst="rect">
            <a:avLst/>
          </a:prstGeom>
          <a:noFill/>
        </p:spPr>
        <p:txBody>
          <a:bodyPr wrap="square" rtlCol="0">
            <a:spAutoFit/>
          </a:bodyPr>
          <a:lstStyle/>
          <a:p>
            <a:r>
              <a:rPr lang="de-DE" sz="2000" b="1" dirty="0" smtClean="0"/>
              <a:t>Freitag, den 19.07.2024</a:t>
            </a:r>
            <a:endParaRPr lang="de-DE" sz="2000" b="1" dirty="0"/>
          </a:p>
        </p:txBody>
      </p:sp>
      <p:sp>
        <p:nvSpPr>
          <p:cNvPr id="7" name="Textfeld 6"/>
          <p:cNvSpPr txBox="1"/>
          <p:nvPr/>
        </p:nvSpPr>
        <p:spPr>
          <a:xfrm>
            <a:off x="1507787" y="1176728"/>
            <a:ext cx="184731" cy="369332"/>
          </a:xfrm>
          <a:prstGeom prst="rect">
            <a:avLst/>
          </a:prstGeom>
          <a:noFill/>
        </p:spPr>
        <p:txBody>
          <a:bodyPr wrap="none" rtlCol="0">
            <a:spAutoFit/>
          </a:bodyPr>
          <a:lstStyle/>
          <a:p>
            <a:endParaRPr lang="de-DE" dirty="0"/>
          </a:p>
        </p:txBody>
      </p:sp>
      <p:sp>
        <p:nvSpPr>
          <p:cNvPr id="15" name="Textfeld 14"/>
          <p:cNvSpPr txBox="1"/>
          <p:nvPr/>
        </p:nvSpPr>
        <p:spPr>
          <a:xfrm>
            <a:off x="3764605" y="1546060"/>
            <a:ext cx="4221804" cy="2862322"/>
          </a:xfrm>
          <a:prstGeom prst="rect">
            <a:avLst/>
          </a:prstGeom>
          <a:noFill/>
        </p:spPr>
        <p:txBody>
          <a:bodyPr wrap="square" rtlCol="0">
            <a:spAutoFit/>
          </a:bodyPr>
          <a:lstStyle/>
          <a:p>
            <a:r>
              <a:rPr lang="de-DE" dirty="0" smtClean="0">
                <a:solidFill>
                  <a:srgbClr val="0070C0"/>
                </a:solidFill>
              </a:rPr>
              <a:t>Bei unserem ersten gemeinsamen Ausflug mit allen Kids, geht es in den Wildpark Knüll.  Dort können auf </a:t>
            </a:r>
            <a:r>
              <a:rPr lang="de-DE" dirty="0">
                <a:solidFill>
                  <a:srgbClr val="0070C0"/>
                </a:solidFill>
              </a:rPr>
              <a:t>50 ha Fläche </a:t>
            </a:r>
            <a:r>
              <a:rPr lang="de-DE" dirty="0" smtClean="0">
                <a:solidFill>
                  <a:srgbClr val="0070C0"/>
                </a:solidFill>
              </a:rPr>
              <a:t> </a:t>
            </a:r>
            <a:r>
              <a:rPr lang="de-DE" dirty="0">
                <a:solidFill>
                  <a:srgbClr val="0070C0"/>
                </a:solidFill>
              </a:rPr>
              <a:t>ca. 450 Tiere aus 40 Arten </a:t>
            </a:r>
            <a:r>
              <a:rPr lang="de-DE" dirty="0" smtClean="0">
                <a:solidFill>
                  <a:srgbClr val="0070C0"/>
                </a:solidFill>
              </a:rPr>
              <a:t>besichtigt werden.</a:t>
            </a:r>
          </a:p>
          <a:p>
            <a:r>
              <a:rPr lang="de-DE" dirty="0" smtClean="0">
                <a:solidFill>
                  <a:srgbClr val="0070C0"/>
                </a:solidFill>
              </a:rPr>
              <a:t>In Gruppen aufgeteilt, werden wir uns auf einen geführten Rundgang durch den Park machen, um Fußspuren freilaufender Tiere zu finden. Diese dürfen die Kinder mit Gips ausgießen und können als Andenken mit nach Hause genommen werden.</a:t>
            </a:r>
            <a:endParaRPr lang="de-DE" dirty="0">
              <a:solidFill>
                <a:srgbClr val="0070C0"/>
              </a:solidFill>
            </a:endParaRPr>
          </a:p>
        </p:txBody>
      </p:sp>
      <p:pic>
        <p:nvPicPr>
          <p:cNvPr id="16" name="Grafik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5934" y="4112571"/>
            <a:ext cx="1559212" cy="155921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7" name="Grafik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54325" y="1511831"/>
            <a:ext cx="2193182" cy="162832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8" name="Grafik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14189" y="1546060"/>
            <a:ext cx="2082500" cy="155986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9" name="Grafik 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10516" y="4112571"/>
            <a:ext cx="1589285" cy="148569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0" name="Grafik 1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47290" y="4674343"/>
            <a:ext cx="2466975" cy="18478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4" name="Grafik 23"/>
          <p:cNvPicPr>
            <a:picLocks noChangeAspect="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612790" y="5787888"/>
            <a:ext cx="2410999" cy="904125"/>
          </a:xfrm>
          <a:prstGeom prst="rect">
            <a:avLst/>
          </a:prstGeom>
        </p:spPr>
      </p:pic>
      <p:pic>
        <p:nvPicPr>
          <p:cNvPr id="25" name="Grafik 24"/>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63570" y="3356983"/>
            <a:ext cx="1360440" cy="1360440"/>
          </a:xfrm>
          <a:prstGeom prst="rect">
            <a:avLst/>
          </a:prstGeom>
        </p:spPr>
      </p:pic>
      <p:pic>
        <p:nvPicPr>
          <p:cNvPr id="29" name="Grafik 28"/>
          <p:cNvPicPr>
            <a:picLocks noChangeAspect="1"/>
          </p:cNvPicPr>
          <p:nvPr/>
        </p:nvPicPr>
        <p:blipFill rotWithShape="1">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l="6811" t="3974" r="7403" b="11601"/>
          <a:stretch/>
        </p:blipFill>
        <p:spPr>
          <a:xfrm>
            <a:off x="83191" y="108276"/>
            <a:ext cx="1377797" cy="1355927"/>
          </a:xfrm>
          <a:prstGeom prst="rect">
            <a:avLst/>
          </a:prstGeom>
        </p:spPr>
      </p:pic>
      <p:pic>
        <p:nvPicPr>
          <p:cNvPr id="31" name="Grafik 30"/>
          <p:cNvPicPr>
            <a:picLocks noChangeAspect="1"/>
          </p:cNvPicPr>
          <p:nvPr/>
        </p:nvPicPr>
        <p:blipFill>
          <a:blip r:embed="rId10">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3769920">
            <a:off x="10663913" y="394595"/>
            <a:ext cx="997440" cy="997440"/>
          </a:xfrm>
          <a:prstGeom prst="rect">
            <a:avLst/>
          </a:prstGeom>
        </p:spPr>
      </p:pic>
    </p:spTree>
    <p:extLst>
      <p:ext uri="{BB962C8B-B14F-4D97-AF65-F5344CB8AC3E}">
        <p14:creationId xmlns:p14="http://schemas.microsoft.com/office/powerpoint/2010/main" val="3180560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extfeld 2"/>
          <p:cNvSpPr txBox="1"/>
          <p:nvPr/>
        </p:nvSpPr>
        <p:spPr>
          <a:xfrm>
            <a:off x="926584" y="318918"/>
            <a:ext cx="4056435" cy="400110"/>
          </a:xfrm>
          <a:prstGeom prst="rect">
            <a:avLst/>
          </a:prstGeom>
          <a:noFill/>
        </p:spPr>
        <p:txBody>
          <a:bodyPr wrap="square" rtlCol="0">
            <a:spAutoFit/>
          </a:bodyPr>
          <a:lstStyle/>
          <a:p>
            <a:r>
              <a:rPr lang="de-DE" sz="2000" b="1" dirty="0" smtClean="0"/>
              <a:t>Montag, den 22.07.2024</a:t>
            </a:r>
            <a:endParaRPr lang="de-DE" sz="2000" b="1" dirty="0"/>
          </a:p>
        </p:txBody>
      </p:sp>
      <p:sp>
        <p:nvSpPr>
          <p:cNvPr id="4" name="Textfeld 3"/>
          <p:cNvSpPr txBox="1"/>
          <p:nvPr/>
        </p:nvSpPr>
        <p:spPr>
          <a:xfrm>
            <a:off x="1507787" y="1176728"/>
            <a:ext cx="184731" cy="369332"/>
          </a:xfrm>
          <a:prstGeom prst="rect">
            <a:avLst/>
          </a:prstGeom>
          <a:noFill/>
        </p:spPr>
        <p:txBody>
          <a:bodyPr wrap="none" rtlCol="0">
            <a:spAutoFit/>
          </a:bodyPr>
          <a:lstStyle/>
          <a:p>
            <a:endParaRPr lang="de-DE" dirty="0"/>
          </a:p>
        </p:txBody>
      </p:sp>
      <p:sp>
        <p:nvSpPr>
          <p:cNvPr id="5" name="Textfeld 4"/>
          <p:cNvSpPr txBox="1"/>
          <p:nvPr/>
        </p:nvSpPr>
        <p:spPr>
          <a:xfrm>
            <a:off x="926584" y="3487044"/>
            <a:ext cx="3012148" cy="1754326"/>
          </a:xfrm>
          <a:prstGeom prst="rect">
            <a:avLst/>
          </a:prstGeom>
          <a:noFill/>
        </p:spPr>
        <p:txBody>
          <a:bodyPr wrap="square" rtlCol="0">
            <a:spAutoFit/>
          </a:bodyPr>
          <a:lstStyle/>
          <a:p>
            <a:r>
              <a:rPr lang="de-DE" dirty="0" smtClean="0">
                <a:solidFill>
                  <a:srgbClr val="FF0000"/>
                </a:solidFill>
              </a:rPr>
              <a:t>Sommer, Sonne, Urlaubsfeeling!</a:t>
            </a:r>
          </a:p>
          <a:p>
            <a:r>
              <a:rPr lang="de-DE" dirty="0" smtClean="0">
                <a:solidFill>
                  <a:srgbClr val="FF0000"/>
                </a:solidFill>
              </a:rPr>
              <a:t>Wo geht das besser für euch, als im Schwimmbad. Also ab ins kühle NASS im Homberger Freibad.</a:t>
            </a:r>
            <a:endParaRPr lang="de-DE" dirty="0">
              <a:solidFill>
                <a:srgbClr val="FF0000"/>
              </a:solidFill>
            </a:endParaRPr>
          </a:p>
        </p:txBody>
      </p:sp>
      <p:sp>
        <p:nvSpPr>
          <p:cNvPr id="8" name="Textfeld 7"/>
          <p:cNvSpPr txBox="1"/>
          <p:nvPr/>
        </p:nvSpPr>
        <p:spPr>
          <a:xfrm>
            <a:off x="926584" y="829944"/>
            <a:ext cx="3357525" cy="2031325"/>
          </a:xfrm>
          <a:prstGeom prst="rect">
            <a:avLst/>
          </a:prstGeom>
          <a:noFill/>
        </p:spPr>
        <p:txBody>
          <a:bodyPr wrap="square" rtlCol="0">
            <a:spAutoFit/>
          </a:bodyPr>
          <a:lstStyle/>
          <a:p>
            <a:r>
              <a:rPr lang="de-DE" dirty="0" smtClean="0">
                <a:solidFill>
                  <a:srgbClr val="00B050"/>
                </a:solidFill>
              </a:rPr>
              <a:t>Einfach einmal die Seele baumeln lassen, oder doch lieber in Schlammlöcher buddeln; </a:t>
            </a:r>
          </a:p>
          <a:p>
            <a:r>
              <a:rPr lang="de-DE" dirty="0" smtClean="0">
                <a:solidFill>
                  <a:srgbClr val="00B050"/>
                </a:solidFill>
              </a:rPr>
              <a:t>Heute sind die Kids die Chefs und dürfen selbstbestimmt entscheiden, was sie an diesem Tag im Wald machen möchten.</a:t>
            </a:r>
            <a:endParaRPr lang="de-DE" dirty="0"/>
          </a:p>
        </p:txBody>
      </p:sp>
      <p:sp>
        <p:nvSpPr>
          <p:cNvPr id="9" name="Textfeld 8"/>
          <p:cNvSpPr txBox="1"/>
          <p:nvPr/>
        </p:nvSpPr>
        <p:spPr>
          <a:xfrm>
            <a:off x="7391472" y="318918"/>
            <a:ext cx="4056435" cy="400110"/>
          </a:xfrm>
          <a:prstGeom prst="rect">
            <a:avLst/>
          </a:prstGeom>
          <a:noFill/>
        </p:spPr>
        <p:txBody>
          <a:bodyPr wrap="square" rtlCol="0">
            <a:spAutoFit/>
          </a:bodyPr>
          <a:lstStyle/>
          <a:p>
            <a:r>
              <a:rPr lang="de-DE" sz="2000" b="1" dirty="0" smtClean="0"/>
              <a:t>Dienstag, den 23.07.2024</a:t>
            </a:r>
            <a:endParaRPr lang="de-DE" sz="2000" b="1" dirty="0"/>
          </a:p>
        </p:txBody>
      </p:sp>
      <p:sp>
        <p:nvSpPr>
          <p:cNvPr id="10" name="Textfeld 9"/>
          <p:cNvSpPr txBox="1"/>
          <p:nvPr/>
        </p:nvSpPr>
        <p:spPr>
          <a:xfrm>
            <a:off x="7110347" y="1176728"/>
            <a:ext cx="184731" cy="369332"/>
          </a:xfrm>
          <a:prstGeom prst="rect">
            <a:avLst/>
          </a:prstGeom>
          <a:noFill/>
        </p:spPr>
        <p:txBody>
          <a:bodyPr wrap="none" rtlCol="0">
            <a:spAutoFit/>
          </a:bodyPr>
          <a:lstStyle/>
          <a:p>
            <a:endParaRPr lang="de-DE" dirty="0"/>
          </a:p>
        </p:txBody>
      </p:sp>
      <p:sp>
        <p:nvSpPr>
          <p:cNvPr id="12" name="Textfeld 11"/>
          <p:cNvSpPr txBox="1"/>
          <p:nvPr/>
        </p:nvSpPr>
        <p:spPr>
          <a:xfrm>
            <a:off x="7673941" y="880717"/>
            <a:ext cx="2860516" cy="1754326"/>
          </a:xfrm>
          <a:prstGeom prst="rect">
            <a:avLst/>
          </a:prstGeom>
          <a:noFill/>
        </p:spPr>
        <p:txBody>
          <a:bodyPr wrap="square" rtlCol="0">
            <a:spAutoFit/>
          </a:bodyPr>
          <a:lstStyle/>
          <a:p>
            <a:r>
              <a:rPr lang="de-DE" dirty="0" smtClean="0">
                <a:solidFill>
                  <a:srgbClr val="00B050"/>
                </a:solidFill>
              </a:rPr>
              <a:t>Im Wald gibt es viel zu entdecken, also gehen wir mit euch heute noch einmal dorthin. Auch heute dürft ihr wieder euer eigener Chef sein. Also viel Spaß dabei!</a:t>
            </a:r>
            <a:endParaRPr lang="de-DE" dirty="0">
              <a:solidFill>
                <a:srgbClr val="00B050"/>
              </a:solidFill>
            </a:endParaRPr>
          </a:p>
        </p:txBody>
      </p:sp>
      <p:pic>
        <p:nvPicPr>
          <p:cNvPr id="18" name="Grafik 17"/>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082350" y="880717"/>
            <a:ext cx="1870326" cy="1651208"/>
          </a:xfrm>
          <a:prstGeom prst="rect">
            <a:avLst/>
          </a:prstGeom>
        </p:spPr>
      </p:pic>
      <p:pic>
        <p:nvPicPr>
          <p:cNvPr id="20" name="Grafik 19"/>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6014" y="81058"/>
            <a:ext cx="983220" cy="983220"/>
          </a:xfrm>
          <a:prstGeom prst="rect">
            <a:avLst/>
          </a:prstGeom>
        </p:spPr>
      </p:pic>
      <p:pic>
        <p:nvPicPr>
          <p:cNvPr id="21" name="Grafik 20"/>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168155" y="2182"/>
            <a:ext cx="1009231" cy="1009231"/>
          </a:xfrm>
          <a:prstGeom prst="rect">
            <a:avLst/>
          </a:prstGeom>
        </p:spPr>
      </p:pic>
      <p:pic>
        <p:nvPicPr>
          <p:cNvPr id="22" name="Grafik 2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17195" y="4956850"/>
            <a:ext cx="2477409" cy="164860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3" name="Rechteck 22"/>
          <p:cNvSpPr/>
          <p:nvPr/>
        </p:nvSpPr>
        <p:spPr>
          <a:xfrm>
            <a:off x="7673941" y="3291794"/>
            <a:ext cx="2726025" cy="1754326"/>
          </a:xfrm>
          <a:prstGeom prst="rect">
            <a:avLst/>
          </a:prstGeom>
        </p:spPr>
        <p:txBody>
          <a:bodyPr wrap="square">
            <a:spAutoFit/>
          </a:bodyPr>
          <a:lstStyle/>
          <a:p>
            <a:r>
              <a:rPr lang="de-DE" dirty="0">
                <a:solidFill>
                  <a:srgbClr val="FF0000"/>
                </a:solidFill>
              </a:rPr>
              <a:t>Erste Hilfe lernen, kann nie zu früh </a:t>
            </a:r>
            <a:r>
              <a:rPr lang="de-DE" dirty="0" smtClean="0">
                <a:solidFill>
                  <a:srgbClr val="FF0000"/>
                </a:solidFill>
              </a:rPr>
              <a:t>sein! </a:t>
            </a:r>
            <a:r>
              <a:rPr lang="de-DE" dirty="0">
                <a:solidFill>
                  <a:srgbClr val="FF0000"/>
                </a:solidFill>
              </a:rPr>
              <a:t>Daher wollen wir euch lebensrettende Maßnahmen auf eine </a:t>
            </a:r>
            <a:r>
              <a:rPr lang="de-DE" dirty="0" smtClean="0">
                <a:solidFill>
                  <a:srgbClr val="FF0000"/>
                </a:solidFill>
              </a:rPr>
              <a:t>spielerische </a:t>
            </a:r>
            <a:r>
              <a:rPr lang="de-DE" dirty="0">
                <a:solidFill>
                  <a:srgbClr val="FF0000"/>
                </a:solidFill>
              </a:rPr>
              <a:t>Art näher bringen.</a:t>
            </a:r>
          </a:p>
        </p:txBody>
      </p:sp>
      <p:pic>
        <p:nvPicPr>
          <p:cNvPr id="25" name="Grafik 2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66235" y="4561059"/>
            <a:ext cx="1378902" cy="194797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808276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9" name="Textfeld 8"/>
          <p:cNvSpPr txBox="1"/>
          <p:nvPr/>
        </p:nvSpPr>
        <p:spPr>
          <a:xfrm>
            <a:off x="810223" y="461739"/>
            <a:ext cx="3904250" cy="400110"/>
          </a:xfrm>
          <a:prstGeom prst="rect">
            <a:avLst/>
          </a:prstGeom>
          <a:noFill/>
        </p:spPr>
        <p:txBody>
          <a:bodyPr wrap="square" rtlCol="0">
            <a:spAutoFit/>
          </a:bodyPr>
          <a:lstStyle/>
          <a:p>
            <a:r>
              <a:rPr lang="de-DE" sz="2000" b="1" dirty="0" smtClean="0"/>
              <a:t>Mittwoch, den 24.07.2024</a:t>
            </a:r>
            <a:endParaRPr lang="de-DE" sz="2000" b="1" dirty="0"/>
          </a:p>
        </p:txBody>
      </p:sp>
      <p:sp>
        <p:nvSpPr>
          <p:cNvPr id="10" name="Textfeld 9"/>
          <p:cNvSpPr txBox="1"/>
          <p:nvPr/>
        </p:nvSpPr>
        <p:spPr>
          <a:xfrm>
            <a:off x="734020" y="1140142"/>
            <a:ext cx="3188859" cy="1754326"/>
          </a:xfrm>
          <a:prstGeom prst="rect">
            <a:avLst/>
          </a:prstGeom>
          <a:noFill/>
        </p:spPr>
        <p:txBody>
          <a:bodyPr wrap="square" rtlCol="0">
            <a:spAutoFit/>
          </a:bodyPr>
          <a:lstStyle/>
          <a:p>
            <a:r>
              <a:rPr lang="de-DE" dirty="0" smtClean="0">
                <a:solidFill>
                  <a:srgbClr val="00B050"/>
                </a:solidFill>
              </a:rPr>
              <a:t>Heute wollen wir einen ganzen Tag auf der Buchholz-</a:t>
            </a:r>
          </a:p>
          <a:p>
            <a:r>
              <a:rPr lang="de-DE" dirty="0" smtClean="0">
                <a:solidFill>
                  <a:srgbClr val="00B050"/>
                </a:solidFill>
              </a:rPr>
              <a:t>brücke verbringen. Der Waldspielplatz mit seinem </a:t>
            </a:r>
          </a:p>
          <a:p>
            <a:r>
              <a:rPr lang="de-DE" dirty="0" smtClean="0">
                <a:solidFill>
                  <a:srgbClr val="00B050"/>
                </a:solidFill>
              </a:rPr>
              <a:t>Bach lädt dazu ein, dort eine schöne Zeit zu haben.</a:t>
            </a:r>
          </a:p>
        </p:txBody>
      </p:sp>
      <p:sp>
        <p:nvSpPr>
          <p:cNvPr id="14" name="Textfeld 13"/>
          <p:cNvSpPr txBox="1"/>
          <p:nvPr/>
        </p:nvSpPr>
        <p:spPr>
          <a:xfrm>
            <a:off x="1162558" y="1002354"/>
            <a:ext cx="2748339" cy="369332"/>
          </a:xfrm>
          <a:prstGeom prst="rect">
            <a:avLst/>
          </a:prstGeom>
          <a:noFill/>
        </p:spPr>
        <p:txBody>
          <a:bodyPr wrap="square" rtlCol="0">
            <a:spAutoFit/>
          </a:bodyPr>
          <a:lstStyle/>
          <a:p>
            <a:endParaRPr lang="de-DE" dirty="0"/>
          </a:p>
        </p:txBody>
      </p:sp>
      <p:sp>
        <p:nvSpPr>
          <p:cNvPr id="15" name="Textfeld 14"/>
          <p:cNvSpPr txBox="1"/>
          <p:nvPr/>
        </p:nvSpPr>
        <p:spPr>
          <a:xfrm>
            <a:off x="7531052" y="461739"/>
            <a:ext cx="4056435" cy="400110"/>
          </a:xfrm>
          <a:prstGeom prst="rect">
            <a:avLst/>
          </a:prstGeom>
          <a:noFill/>
        </p:spPr>
        <p:txBody>
          <a:bodyPr wrap="square" rtlCol="0">
            <a:spAutoFit/>
          </a:bodyPr>
          <a:lstStyle/>
          <a:p>
            <a:r>
              <a:rPr lang="de-DE" sz="2000" b="1" dirty="0" smtClean="0"/>
              <a:t>Donnerstag, 25.07.2024</a:t>
            </a:r>
            <a:r>
              <a:rPr lang="de-DE" sz="2000" dirty="0" smtClean="0"/>
              <a:t>.</a:t>
            </a:r>
            <a:endParaRPr lang="de-DE" sz="2000" dirty="0"/>
          </a:p>
        </p:txBody>
      </p:sp>
      <p:sp>
        <p:nvSpPr>
          <p:cNvPr id="16" name="Textfeld 15"/>
          <p:cNvSpPr txBox="1"/>
          <p:nvPr/>
        </p:nvSpPr>
        <p:spPr>
          <a:xfrm>
            <a:off x="7346321" y="1315844"/>
            <a:ext cx="184731" cy="369332"/>
          </a:xfrm>
          <a:prstGeom prst="rect">
            <a:avLst/>
          </a:prstGeom>
          <a:noFill/>
        </p:spPr>
        <p:txBody>
          <a:bodyPr wrap="none" rtlCol="0">
            <a:spAutoFit/>
          </a:bodyPr>
          <a:lstStyle/>
          <a:p>
            <a:endParaRPr lang="de-DE" dirty="0"/>
          </a:p>
        </p:txBody>
      </p:sp>
      <p:sp>
        <p:nvSpPr>
          <p:cNvPr id="18" name="Textfeld 17"/>
          <p:cNvSpPr txBox="1"/>
          <p:nvPr/>
        </p:nvSpPr>
        <p:spPr>
          <a:xfrm>
            <a:off x="7723939" y="1148109"/>
            <a:ext cx="2748339" cy="2308324"/>
          </a:xfrm>
          <a:prstGeom prst="rect">
            <a:avLst/>
          </a:prstGeom>
          <a:noFill/>
        </p:spPr>
        <p:txBody>
          <a:bodyPr wrap="square" rtlCol="0">
            <a:spAutoFit/>
          </a:bodyPr>
          <a:lstStyle/>
          <a:p>
            <a:r>
              <a:rPr lang="de-DE" dirty="0" smtClean="0">
                <a:solidFill>
                  <a:srgbClr val="FF0000"/>
                </a:solidFill>
              </a:rPr>
              <a:t>Genießt eine Führung durch das Wasserwerk in </a:t>
            </a:r>
            <a:r>
              <a:rPr lang="de-DE" dirty="0" err="1" smtClean="0">
                <a:solidFill>
                  <a:srgbClr val="FF0000"/>
                </a:solidFill>
              </a:rPr>
              <a:t>Queckborn</a:t>
            </a:r>
            <a:r>
              <a:rPr lang="de-DE" dirty="0" smtClean="0">
                <a:solidFill>
                  <a:srgbClr val="FF0000"/>
                </a:solidFill>
              </a:rPr>
              <a:t>.</a:t>
            </a:r>
          </a:p>
          <a:p>
            <a:r>
              <a:rPr lang="de-DE" dirty="0" smtClean="0">
                <a:solidFill>
                  <a:srgbClr val="FF0000"/>
                </a:solidFill>
              </a:rPr>
              <a:t>Dort werdet ihr die </a:t>
            </a:r>
            <a:r>
              <a:rPr lang="de-DE" dirty="0">
                <a:solidFill>
                  <a:srgbClr val="FF0000"/>
                </a:solidFill>
              </a:rPr>
              <a:t>spannende Welt der Trinkwassergewinnung und Trinkwasseraufbereitung </a:t>
            </a:r>
            <a:r>
              <a:rPr lang="de-DE" dirty="0" smtClean="0">
                <a:solidFill>
                  <a:srgbClr val="FF0000"/>
                </a:solidFill>
              </a:rPr>
              <a:t>kennenlernen.</a:t>
            </a:r>
            <a:endParaRPr lang="de-DE" dirty="0">
              <a:solidFill>
                <a:srgbClr val="FF0000"/>
              </a:solidFill>
            </a:endParaRPr>
          </a:p>
        </p:txBody>
      </p:sp>
      <p:grpSp>
        <p:nvGrpSpPr>
          <p:cNvPr id="33" name="Gruppieren 32"/>
          <p:cNvGrpSpPr/>
          <p:nvPr/>
        </p:nvGrpSpPr>
        <p:grpSpPr>
          <a:xfrm>
            <a:off x="4798419" y="2538122"/>
            <a:ext cx="2621521" cy="1977603"/>
            <a:chOff x="3778368" y="2503737"/>
            <a:chExt cx="2621521" cy="1977603"/>
          </a:xfrm>
        </p:grpSpPr>
        <p:grpSp>
          <p:nvGrpSpPr>
            <p:cNvPr id="32" name="Gruppieren 31"/>
            <p:cNvGrpSpPr/>
            <p:nvPr/>
          </p:nvGrpSpPr>
          <p:grpSpPr>
            <a:xfrm>
              <a:off x="3778368" y="2503737"/>
              <a:ext cx="2501711" cy="1977603"/>
              <a:chOff x="3778368" y="2503737"/>
              <a:chExt cx="2501711" cy="1977603"/>
            </a:xfrm>
          </p:grpSpPr>
          <p:sp>
            <p:nvSpPr>
              <p:cNvPr id="29" name="Pfeil nach unten 28"/>
              <p:cNvSpPr/>
              <p:nvPr/>
            </p:nvSpPr>
            <p:spPr>
              <a:xfrm rot="18828765">
                <a:off x="5058071" y="3259332"/>
                <a:ext cx="988305" cy="145571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Pfeil nach unten 30"/>
              <p:cNvSpPr/>
              <p:nvPr/>
            </p:nvSpPr>
            <p:spPr>
              <a:xfrm rot="8013440">
                <a:off x="4012071" y="2270034"/>
                <a:ext cx="988305" cy="145571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26" name="Textfeld 25"/>
            <p:cNvSpPr txBox="1"/>
            <p:nvPr/>
          </p:nvSpPr>
          <p:spPr>
            <a:xfrm>
              <a:off x="3982928" y="3231725"/>
              <a:ext cx="2416961" cy="584775"/>
            </a:xfrm>
            <a:prstGeom prst="rect">
              <a:avLst/>
            </a:prstGeom>
            <a:noFill/>
          </p:spPr>
          <p:txBody>
            <a:bodyPr wrap="square" rtlCol="0">
              <a:spAutoFit/>
            </a:bodyPr>
            <a:lstStyle/>
            <a:p>
              <a:r>
                <a:rPr lang="de-DE" sz="2000" b="1" dirty="0" smtClean="0"/>
                <a:t>GRUPPENWECHSEL</a:t>
              </a:r>
            </a:p>
            <a:p>
              <a:r>
                <a:rPr lang="de-DE" sz="1200" b="1" dirty="0" smtClean="0"/>
                <a:t>        Ab Donnerstag, 25.07.</a:t>
              </a:r>
              <a:endParaRPr lang="de-DE" sz="1200" b="1" dirty="0"/>
            </a:p>
          </p:txBody>
        </p:sp>
      </p:grpSp>
      <p:sp>
        <p:nvSpPr>
          <p:cNvPr id="35" name="Textfeld 34"/>
          <p:cNvSpPr txBox="1"/>
          <p:nvPr/>
        </p:nvSpPr>
        <p:spPr>
          <a:xfrm>
            <a:off x="760678" y="3749306"/>
            <a:ext cx="3613295" cy="2031325"/>
          </a:xfrm>
          <a:prstGeom prst="rect">
            <a:avLst/>
          </a:prstGeom>
          <a:noFill/>
        </p:spPr>
        <p:txBody>
          <a:bodyPr wrap="square" rtlCol="0">
            <a:spAutoFit/>
          </a:bodyPr>
          <a:lstStyle/>
          <a:p>
            <a:r>
              <a:rPr lang="de-DE" dirty="0" smtClean="0">
                <a:solidFill>
                  <a:srgbClr val="FF0000"/>
                </a:solidFill>
              </a:rPr>
              <a:t>Die kognitiven Fähigkeiten anregen und aus einem Kochlöffel deine eigene Figur erschaffen.</a:t>
            </a:r>
          </a:p>
          <a:p>
            <a:r>
              <a:rPr lang="de-DE" dirty="0" smtClean="0">
                <a:solidFill>
                  <a:srgbClr val="FF0000"/>
                </a:solidFill>
              </a:rPr>
              <a:t>Oder vielleicht doch lieber euer eigenes T-Shirt designen?</a:t>
            </a:r>
          </a:p>
          <a:p>
            <a:r>
              <a:rPr lang="de-DE" dirty="0" smtClean="0">
                <a:solidFill>
                  <a:srgbClr val="FF0000"/>
                </a:solidFill>
              </a:rPr>
              <a:t>Ihr seid mit euren künstlerischen Begabungen gefragt!</a:t>
            </a:r>
            <a:endParaRPr lang="de-DE" dirty="0">
              <a:solidFill>
                <a:srgbClr val="FF0000"/>
              </a:solidFill>
            </a:endParaRPr>
          </a:p>
        </p:txBody>
      </p:sp>
      <p:pic>
        <p:nvPicPr>
          <p:cNvPr id="36" name="Grafik 3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64123" y="1080618"/>
            <a:ext cx="1591904" cy="119239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39" name="Grafik 3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315060">
            <a:off x="4379831" y="4916029"/>
            <a:ext cx="1107771" cy="146566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 name="Grafik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99084" y="904474"/>
            <a:ext cx="1518425" cy="101228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Pfeil nach links 3"/>
          <p:cNvSpPr/>
          <p:nvPr/>
        </p:nvSpPr>
        <p:spPr>
          <a:xfrm rot="7862221">
            <a:off x="6370494" y="2819637"/>
            <a:ext cx="535022" cy="16863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Pfeil nach rechts 7"/>
          <p:cNvSpPr/>
          <p:nvPr/>
        </p:nvSpPr>
        <p:spPr>
          <a:xfrm rot="8077395">
            <a:off x="5123170" y="4044789"/>
            <a:ext cx="588677" cy="1933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11431" y="5534832"/>
            <a:ext cx="1462542" cy="107736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1" name="Textfeld 10"/>
          <p:cNvSpPr txBox="1"/>
          <p:nvPr/>
        </p:nvSpPr>
        <p:spPr>
          <a:xfrm>
            <a:off x="7764622" y="3610806"/>
            <a:ext cx="3025727" cy="2308324"/>
          </a:xfrm>
          <a:prstGeom prst="rect">
            <a:avLst/>
          </a:prstGeom>
          <a:noFill/>
        </p:spPr>
        <p:txBody>
          <a:bodyPr wrap="square" rtlCol="0">
            <a:spAutoFit/>
          </a:bodyPr>
          <a:lstStyle/>
          <a:p>
            <a:r>
              <a:rPr lang="de-DE" dirty="0">
                <a:solidFill>
                  <a:srgbClr val="00B050"/>
                </a:solidFill>
              </a:rPr>
              <a:t>Heute sind alle Naschkatzen gefragt: Gemeinsam werden wir Buttermilch Zitronen Muffins zaubern.</a:t>
            </a:r>
          </a:p>
          <a:p>
            <a:r>
              <a:rPr lang="de-DE" dirty="0">
                <a:solidFill>
                  <a:srgbClr val="00B050"/>
                </a:solidFill>
              </a:rPr>
              <a:t>Alternativ könnt ihr euer eigenes Notizbuch kreieren. So gerät nie wieder etwas in </a:t>
            </a:r>
            <a:r>
              <a:rPr lang="de-DE" dirty="0" smtClean="0">
                <a:solidFill>
                  <a:srgbClr val="00B050"/>
                </a:solidFill>
              </a:rPr>
              <a:t>Vergessenheit!</a:t>
            </a:r>
            <a:endParaRPr lang="de-DE" dirty="0"/>
          </a:p>
        </p:txBody>
      </p:sp>
      <p:pic>
        <p:nvPicPr>
          <p:cNvPr id="27" name="Grafik 2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737892" y="4724940"/>
            <a:ext cx="1171946" cy="92392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28" name="Grafik 2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803611" y="5682822"/>
            <a:ext cx="1311756" cy="98381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599966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feld 1"/>
          <p:cNvSpPr txBox="1"/>
          <p:nvPr/>
        </p:nvSpPr>
        <p:spPr>
          <a:xfrm>
            <a:off x="926363" y="299326"/>
            <a:ext cx="3904250" cy="400110"/>
          </a:xfrm>
          <a:prstGeom prst="rect">
            <a:avLst/>
          </a:prstGeom>
          <a:noFill/>
        </p:spPr>
        <p:txBody>
          <a:bodyPr wrap="square" rtlCol="0">
            <a:spAutoFit/>
          </a:bodyPr>
          <a:lstStyle/>
          <a:p>
            <a:r>
              <a:rPr lang="de-DE" sz="2000" b="1" dirty="0" smtClean="0"/>
              <a:t>Freitag, den 26.07.2024</a:t>
            </a:r>
            <a:endParaRPr lang="de-DE" sz="2000" b="1" dirty="0"/>
          </a:p>
        </p:txBody>
      </p:sp>
      <p:sp>
        <p:nvSpPr>
          <p:cNvPr id="4" name="Textfeld 3"/>
          <p:cNvSpPr txBox="1"/>
          <p:nvPr/>
        </p:nvSpPr>
        <p:spPr>
          <a:xfrm>
            <a:off x="1162558" y="1002354"/>
            <a:ext cx="2748339" cy="369332"/>
          </a:xfrm>
          <a:prstGeom prst="rect">
            <a:avLst/>
          </a:prstGeom>
          <a:noFill/>
        </p:spPr>
        <p:txBody>
          <a:bodyPr wrap="square" rtlCol="0">
            <a:spAutoFit/>
          </a:bodyPr>
          <a:lstStyle/>
          <a:p>
            <a:endParaRPr lang="de-DE" dirty="0"/>
          </a:p>
        </p:txBody>
      </p:sp>
      <p:sp>
        <p:nvSpPr>
          <p:cNvPr id="5" name="Textfeld 4"/>
          <p:cNvSpPr txBox="1"/>
          <p:nvPr/>
        </p:nvSpPr>
        <p:spPr>
          <a:xfrm>
            <a:off x="7346321" y="293852"/>
            <a:ext cx="4056435" cy="400110"/>
          </a:xfrm>
          <a:prstGeom prst="rect">
            <a:avLst/>
          </a:prstGeom>
          <a:noFill/>
        </p:spPr>
        <p:txBody>
          <a:bodyPr wrap="square" rtlCol="0">
            <a:spAutoFit/>
          </a:bodyPr>
          <a:lstStyle/>
          <a:p>
            <a:r>
              <a:rPr lang="de-DE" sz="2000" b="1" dirty="0" smtClean="0"/>
              <a:t>Montag, 29.07.2024</a:t>
            </a:r>
            <a:r>
              <a:rPr lang="de-DE" sz="2000" dirty="0" smtClean="0"/>
              <a:t>.</a:t>
            </a:r>
            <a:endParaRPr lang="de-DE" sz="2000" dirty="0"/>
          </a:p>
        </p:txBody>
      </p:sp>
      <p:sp>
        <p:nvSpPr>
          <p:cNvPr id="6" name="Textfeld 5"/>
          <p:cNvSpPr txBox="1"/>
          <p:nvPr/>
        </p:nvSpPr>
        <p:spPr>
          <a:xfrm>
            <a:off x="7346321" y="1315844"/>
            <a:ext cx="184731" cy="369332"/>
          </a:xfrm>
          <a:prstGeom prst="rect">
            <a:avLst/>
          </a:prstGeom>
          <a:noFill/>
        </p:spPr>
        <p:txBody>
          <a:bodyPr wrap="none" rtlCol="0">
            <a:spAutoFit/>
          </a:bodyPr>
          <a:lstStyle/>
          <a:p>
            <a:endParaRPr lang="de-DE" dirty="0"/>
          </a:p>
        </p:txBody>
      </p:sp>
      <p:sp>
        <p:nvSpPr>
          <p:cNvPr id="21" name="Textfeld 20"/>
          <p:cNvSpPr txBox="1"/>
          <p:nvPr/>
        </p:nvSpPr>
        <p:spPr>
          <a:xfrm>
            <a:off x="1162558" y="1002354"/>
            <a:ext cx="2748339" cy="369332"/>
          </a:xfrm>
          <a:prstGeom prst="rect">
            <a:avLst/>
          </a:prstGeom>
          <a:noFill/>
        </p:spPr>
        <p:txBody>
          <a:bodyPr wrap="square" rtlCol="0">
            <a:spAutoFit/>
          </a:bodyPr>
          <a:lstStyle/>
          <a:p>
            <a:endParaRPr lang="de-DE" dirty="0"/>
          </a:p>
        </p:txBody>
      </p:sp>
      <p:sp>
        <p:nvSpPr>
          <p:cNvPr id="23" name="Textfeld 22"/>
          <p:cNvSpPr txBox="1"/>
          <p:nvPr/>
        </p:nvSpPr>
        <p:spPr>
          <a:xfrm>
            <a:off x="7346321" y="1315844"/>
            <a:ext cx="184731" cy="369332"/>
          </a:xfrm>
          <a:prstGeom prst="rect">
            <a:avLst/>
          </a:prstGeom>
          <a:noFill/>
        </p:spPr>
        <p:txBody>
          <a:bodyPr wrap="none" rtlCol="0">
            <a:spAutoFit/>
          </a:bodyPr>
          <a:lstStyle/>
          <a:p>
            <a:endParaRPr lang="de-DE" dirty="0"/>
          </a:p>
        </p:txBody>
      </p:sp>
      <p:sp>
        <p:nvSpPr>
          <p:cNvPr id="8" name="Textfeld 7"/>
          <p:cNvSpPr txBox="1"/>
          <p:nvPr/>
        </p:nvSpPr>
        <p:spPr>
          <a:xfrm>
            <a:off x="750243" y="2913960"/>
            <a:ext cx="3334666" cy="1754326"/>
          </a:xfrm>
          <a:prstGeom prst="rect">
            <a:avLst/>
          </a:prstGeom>
          <a:noFill/>
        </p:spPr>
        <p:txBody>
          <a:bodyPr wrap="square" rtlCol="0">
            <a:spAutoFit/>
          </a:bodyPr>
          <a:lstStyle/>
          <a:p>
            <a:r>
              <a:rPr lang="de-DE" dirty="0" smtClean="0">
                <a:solidFill>
                  <a:srgbClr val="00B050"/>
                </a:solidFill>
              </a:rPr>
              <a:t>Wer heute kreativ sein möchte, hat die Qual der Wahl: </a:t>
            </a:r>
          </a:p>
          <a:p>
            <a:r>
              <a:rPr lang="de-DE" dirty="0" smtClean="0">
                <a:solidFill>
                  <a:srgbClr val="00B050"/>
                </a:solidFill>
              </a:rPr>
              <a:t>Aus einem alten T-Shirt eine schöne Tasche designen oder lieber kunterbuntes mit der Farbschleuder  gestalten.</a:t>
            </a:r>
          </a:p>
        </p:txBody>
      </p:sp>
      <p:sp>
        <p:nvSpPr>
          <p:cNvPr id="10" name="Textfeld 9"/>
          <p:cNvSpPr txBox="1"/>
          <p:nvPr/>
        </p:nvSpPr>
        <p:spPr>
          <a:xfrm>
            <a:off x="1196045" y="4981829"/>
            <a:ext cx="3035744" cy="923330"/>
          </a:xfrm>
          <a:prstGeom prst="rect">
            <a:avLst/>
          </a:prstGeom>
          <a:noFill/>
        </p:spPr>
        <p:txBody>
          <a:bodyPr wrap="square" rtlCol="0">
            <a:spAutoFit/>
          </a:bodyPr>
          <a:lstStyle/>
          <a:p>
            <a:r>
              <a:rPr lang="de-DE" dirty="0" smtClean="0"/>
              <a:t>Ab 13:30 steht an diesem </a:t>
            </a:r>
            <a:r>
              <a:rPr lang="de-DE" dirty="0"/>
              <a:t>Tag </a:t>
            </a:r>
            <a:r>
              <a:rPr lang="de-DE" dirty="0" smtClean="0"/>
              <a:t>zur Entschleunigung Yoga auf dem Programm.</a:t>
            </a:r>
            <a:endParaRPr lang="de-DE" dirty="0"/>
          </a:p>
        </p:txBody>
      </p:sp>
      <p:pic>
        <p:nvPicPr>
          <p:cNvPr id="11" name="Grafik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9178" y="5615909"/>
            <a:ext cx="1429859" cy="91592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2" name="Grafik 11"/>
          <p:cNvPicPr>
            <a:picLocks noChangeAspect="1"/>
          </p:cNvPicPr>
          <p:nvPr/>
        </p:nvPicPr>
        <p:blipFill>
          <a:blip r:embed="rId3" cstate="print">
            <a:clrChange>
              <a:clrFrom>
                <a:srgbClr val="F1F1F1"/>
              </a:clrFrom>
              <a:clrTo>
                <a:srgbClr val="F1F1F1">
                  <a:alpha val="0"/>
                </a:srgbClr>
              </a:clrTo>
            </a:clrChange>
            <a:extLst>
              <a:ext uri="{28A0092B-C50C-407E-A947-70E740481C1C}">
                <a14:useLocalDpi xmlns:a14="http://schemas.microsoft.com/office/drawing/2010/main" val="0"/>
              </a:ext>
            </a:extLst>
          </a:blip>
          <a:stretch>
            <a:fillRect/>
          </a:stretch>
        </p:blipFill>
        <p:spPr>
          <a:xfrm>
            <a:off x="3175832" y="3180702"/>
            <a:ext cx="2265029" cy="1274079"/>
          </a:xfrm>
          <a:prstGeom prst="rect">
            <a:avLst/>
          </a:prstGeom>
        </p:spPr>
      </p:pic>
      <p:sp>
        <p:nvSpPr>
          <p:cNvPr id="39" name="Textfeld 38"/>
          <p:cNvSpPr txBox="1"/>
          <p:nvPr/>
        </p:nvSpPr>
        <p:spPr>
          <a:xfrm>
            <a:off x="7111273" y="3380754"/>
            <a:ext cx="2782730" cy="1754326"/>
          </a:xfrm>
          <a:prstGeom prst="rect">
            <a:avLst/>
          </a:prstGeom>
          <a:noFill/>
        </p:spPr>
        <p:txBody>
          <a:bodyPr wrap="square" rtlCol="0">
            <a:spAutoFit/>
          </a:bodyPr>
          <a:lstStyle/>
          <a:p>
            <a:r>
              <a:rPr lang="de-DE" dirty="0" smtClean="0">
                <a:solidFill>
                  <a:srgbClr val="00B050"/>
                </a:solidFill>
              </a:rPr>
              <a:t>Sommer, Sonne, Urlaubsfeeling! Wo geht das besser für euch, als im Schwimmbad. Also ab ins kühle NASS im Homberger Freibad!</a:t>
            </a:r>
          </a:p>
        </p:txBody>
      </p:sp>
      <p:pic>
        <p:nvPicPr>
          <p:cNvPr id="42" name="Grafik 41"/>
          <p:cNvPicPr>
            <a:picLocks noChangeAspect="1"/>
          </p:cNvPicPr>
          <p:nvPr/>
        </p:nvPicPr>
        <p:blipFill>
          <a:blip r:embed="rId4">
            <a:clrChange>
              <a:clrFrom>
                <a:srgbClr val="FFFFFD"/>
              </a:clrFrom>
              <a:clrTo>
                <a:srgbClr val="FFFFFD">
                  <a:alpha val="0"/>
                </a:srgbClr>
              </a:clrTo>
            </a:clrChange>
            <a:extLst>
              <a:ext uri="{28A0092B-C50C-407E-A947-70E740481C1C}">
                <a14:useLocalDpi xmlns:a14="http://schemas.microsoft.com/office/drawing/2010/main" val="0"/>
              </a:ext>
            </a:extLst>
          </a:blip>
          <a:stretch>
            <a:fillRect/>
          </a:stretch>
        </p:blipFill>
        <p:spPr>
          <a:xfrm rot="5400000">
            <a:off x="-1672306" y="4339684"/>
            <a:ext cx="4201370" cy="835262"/>
          </a:xfrm>
          <a:prstGeom prst="rect">
            <a:avLst/>
          </a:prstGeom>
        </p:spPr>
      </p:pic>
      <p:pic>
        <p:nvPicPr>
          <p:cNvPr id="43" name="Grafik 42"/>
          <p:cNvPicPr>
            <a:picLocks noChangeAspect="1"/>
          </p:cNvPicPr>
          <p:nvPr/>
        </p:nvPicPr>
        <p:blipFill>
          <a:blip r:embed="rId4">
            <a:clrChange>
              <a:clrFrom>
                <a:srgbClr val="FFFFFD"/>
              </a:clrFrom>
              <a:clrTo>
                <a:srgbClr val="FFFFFD">
                  <a:alpha val="0"/>
                </a:srgbClr>
              </a:clrTo>
            </a:clrChange>
            <a:extLst>
              <a:ext uri="{28A0092B-C50C-407E-A947-70E740481C1C}">
                <a14:useLocalDpi xmlns:a14="http://schemas.microsoft.com/office/drawing/2010/main" val="0"/>
              </a:ext>
            </a:extLst>
          </a:blip>
          <a:stretch>
            <a:fillRect/>
          </a:stretch>
        </p:blipFill>
        <p:spPr>
          <a:xfrm rot="5400000">
            <a:off x="-986465" y="1004273"/>
            <a:ext cx="2751416" cy="742870"/>
          </a:xfrm>
          <a:prstGeom prst="rect">
            <a:avLst/>
          </a:prstGeom>
        </p:spPr>
      </p:pic>
      <p:sp>
        <p:nvSpPr>
          <p:cNvPr id="44" name="Textfeld 43"/>
          <p:cNvSpPr txBox="1"/>
          <p:nvPr/>
        </p:nvSpPr>
        <p:spPr>
          <a:xfrm>
            <a:off x="6970756" y="988288"/>
            <a:ext cx="3357525" cy="2031325"/>
          </a:xfrm>
          <a:prstGeom prst="rect">
            <a:avLst/>
          </a:prstGeom>
          <a:noFill/>
        </p:spPr>
        <p:txBody>
          <a:bodyPr wrap="square" rtlCol="0">
            <a:spAutoFit/>
          </a:bodyPr>
          <a:lstStyle/>
          <a:p>
            <a:r>
              <a:rPr lang="de-DE" dirty="0" smtClean="0">
                <a:solidFill>
                  <a:srgbClr val="FF0000"/>
                </a:solidFill>
              </a:rPr>
              <a:t>Einfach einmal die Seele baumeln lassen, oder doch lieber in Schlammlöcher buddeln; </a:t>
            </a:r>
          </a:p>
          <a:p>
            <a:r>
              <a:rPr lang="de-DE" dirty="0" smtClean="0">
                <a:solidFill>
                  <a:srgbClr val="FF0000"/>
                </a:solidFill>
              </a:rPr>
              <a:t>Heute sind die Kids die Chefs und dürfen selbstbestimmt entscheiden, was sie an diesem Tag im Wald machen möchten.</a:t>
            </a:r>
            <a:endParaRPr lang="de-DE" dirty="0">
              <a:solidFill>
                <a:srgbClr val="FF0000"/>
              </a:solidFill>
            </a:endParaRPr>
          </a:p>
        </p:txBody>
      </p:sp>
      <p:pic>
        <p:nvPicPr>
          <p:cNvPr id="45" name="Grafik 44"/>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120974" y="429682"/>
            <a:ext cx="1870326" cy="1651208"/>
          </a:xfrm>
          <a:prstGeom prst="rect">
            <a:avLst/>
          </a:prstGeom>
        </p:spPr>
      </p:pic>
      <p:pic>
        <p:nvPicPr>
          <p:cNvPr id="24" name="Grafik 2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279867" y="4883230"/>
            <a:ext cx="2477409" cy="164860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6" name="Textfeld 25"/>
          <p:cNvSpPr txBox="1"/>
          <p:nvPr/>
        </p:nvSpPr>
        <p:spPr>
          <a:xfrm>
            <a:off x="1119488" y="899328"/>
            <a:ext cx="3188859" cy="1754326"/>
          </a:xfrm>
          <a:prstGeom prst="rect">
            <a:avLst/>
          </a:prstGeom>
          <a:noFill/>
        </p:spPr>
        <p:txBody>
          <a:bodyPr wrap="square" rtlCol="0">
            <a:spAutoFit/>
          </a:bodyPr>
          <a:lstStyle/>
          <a:p>
            <a:r>
              <a:rPr lang="de-DE" dirty="0" smtClean="0">
                <a:solidFill>
                  <a:srgbClr val="FF0000"/>
                </a:solidFill>
              </a:rPr>
              <a:t>Heute wollen wir einen ganzen Tag auf der Buchholz-</a:t>
            </a:r>
          </a:p>
          <a:p>
            <a:r>
              <a:rPr lang="de-DE" dirty="0" smtClean="0">
                <a:solidFill>
                  <a:srgbClr val="FF0000"/>
                </a:solidFill>
              </a:rPr>
              <a:t>brücke verbringen. Der Waldspielplatz mit seinem </a:t>
            </a:r>
          </a:p>
          <a:p>
            <a:r>
              <a:rPr lang="de-DE" dirty="0" smtClean="0">
                <a:solidFill>
                  <a:srgbClr val="FF0000"/>
                </a:solidFill>
              </a:rPr>
              <a:t>Bach lädt dazu ein, dort eine schöne Zeit zu haben.</a:t>
            </a:r>
          </a:p>
        </p:txBody>
      </p:sp>
      <p:pic>
        <p:nvPicPr>
          <p:cNvPr id="27" name="Grafik 2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24967" y="1255286"/>
            <a:ext cx="1518425" cy="101228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433371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 name="Grafik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18582" y="3578222"/>
            <a:ext cx="1921735" cy="144130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1" name="Textfeld 10"/>
          <p:cNvSpPr txBox="1"/>
          <p:nvPr/>
        </p:nvSpPr>
        <p:spPr>
          <a:xfrm>
            <a:off x="1507787" y="1176728"/>
            <a:ext cx="184731" cy="369332"/>
          </a:xfrm>
          <a:prstGeom prst="rect">
            <a:avLst/>
          </a:prstGeom>
          <a:noFill/>
        </p:spPr>
        <p:txBody>
          <a:bodyPr wrap="none" rtlCol="0">
            <a:spAutoFit/>
          </a:bodyPr>
          <a:lstStyle/>
          <a:p>
            <a:endParaRPr lang="de-DE" dirty="0"/>
          </a:p>
        </p:txBody>
      </p:sp>
      <p:sp>
        <p:nvSpPr>
          <p:cNvPr id="18" name="Textfeld 17"/>
          <p:cNvSpPr txBox="1"/>
          <p:nvPr/>
        </p:nvSpPr>
        <p:spPr>
          <a:xfrm>
            <a:off x="687456" y="532738"/>
            <a:ext cx="4056435" cy="400110"/>
          </a:xfrm>
          <a:prstGeom prst="rect">
            <a:avLst/>
          </a:prstGeom>
          <a:noFill/>
        </p:spPr>
        <p:txBody>
          <a:bodyPr wrap="square" rtlCol="0">
            <a:spAutoFit/>
          </a:bodyPr>
          <a:lstStyle/>
          <a:p>
            <a:r>
              <a:rPr lang="de-DE" sz="2000" b="1" dirty="0" smtClean="0"/>
              <a:t>Dienstag, den 30.07.2024</a:t>
            </a:r>
            <a:endParaRPr lang="de-DE" sz="2000" b="1" dirty="0"/>
          </a:p>
        </p:txBody>
      </p:sp>
      <p:sp>
        <p:nvSpPr>
          <p:cNvPr id="19" name="Textfeld 18"/>
          <p:cNvSpPr txBox="1"/>
          <p:nvPr/>
        </p:nvSpPr>
        <p:spPr>
          <a:xfrm>
            <a:off x="1507787" y="1176728"/>
            <a:ext cx="184731" cy="369332"/>
          </a:xfrm>
          <a:prstGeom prst="rect">
            <a:avLst/>
          </a:prstGeom>
          <a:noFill/>
        </p:spPr>
        <p:txBody>
          <a:bodyPr wrap="none" rtlCol="0">
            <a:spAutoFit/>
          </a:bodyPr>
          <a:lstStyle/>
          <a:p>
            <a:endParaRPr lang="de-DE" dirty="0"/>
          </a:p>
        </p:txBody>
      </p:sp>
      <p:sp>
        <p:nvSpPr>
          <p:cNvPr id="31" name="Textfeld 30"/>
          <p:cNvSpPr txBox="1"/>
          <p:nvPr/>
        </p:nvSpPr>
        <p:spPr>
          <a:xfrm>
            <a:off x="8069934" y="464985"/>
            <a:ext cx="4056435" cy="400110"/>
          </a:xfrm>
          <a:prstGeom prst="rect">
            <a:avLst/>
          </a:prstGeom>
          <a:noFill/>
        </p:spPr>
        <p:txBody>
          <a:bodyPr wrap="square" rtlCol="0">
            <a:spAutoFit/>
          </a:bodyPr>
          <a:lstStyle/>
          <a:p>
            <a:r>
              <a:rPr lang="de-DE" sz="2000" b="1" dirty="0" smtClean="0"/>
              <a:t>Mittwoch, den 31.07.2024</a:t>
            </a:r>
            <a:endParaRPr lang="de-DE" sz="2000" b="1" dirty="0"/>
          </a:p>
        </p:txBody>
      </p:sp>
      <p:sp>
        <p:nvSpPr>
          <p:cNvPr id="32" name="Textfeld 31"/>
          <p:cNvSpPr txBox="1"/>
          <p:nvPr/>
        </p:nvSpPr>
        <p:spPr>
          <a:xfrm>
            <a:off x="7110347" y="1176728"/>
            <a:ext cx="184731" cy="369332"/>
          </a:xfrm>
          <a:prstGeom prst="rect">
            <a:avLst/>
          </a:prstGeom>
          <a:noFill/>
        </p:spPr>
        <p:txBody>
          <a:bodyPr wrap="none" rtlCol="0">
            <a:spAutoFit/>
          </a:bodyPr>
          <a:lstStyle/>
          <a:p>
            <a:endParaRPr lang="de-DE" dirty="0"/>
          </a:p>
        </p:txBody>
      </p:sp>
      <p:pic>
        <p:nvPicPr>
          <p:cNvPr id="22" name="Grafik 21"/>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667790" y="117713"/>
            <a:ext cx="1508007" cy="1410507"/>
          </a:xfrm>
          <a:prstGeom prst="rect">
            <a:avLst/>
          </a:prstGeom>
        </p:spPr>
      </p:pic>
      <p:sp>
        <p:nvSpPr>
          <p:cNvPr id="2" name="Textfeld 1"/>
          <p:cNvSpPr txBox="1"/>
          <p:nvPr/>
        </p:nvSpPr>
        <p:spPr>
          <a:xfrm>
            <a:off x="926583" y="3578222"/>
            <a:ext cx="3163635" cy="1477328"/>
          </a:xfrm>
          <a:prstGeom prst="rect">
            <a:avLst/>
          </a:prstGeom>
          <a:noFill/>
        </p:spPr>
        <p:txBody>
          <a:bodyPr wrap="square" rtlCol="0">
            <a:spAutoFit/>
          </a:bodyPr>
          <a:lstStyle/>
          <a:p>
            <a:r>
              <a:rPr lang="de-DE" dirty="0">
                <a:solidFill>
                  <a:srgbClr val="00B050"/>
                </a:solidFill>
              </a:rPr>
              <a:t>Leckere Blätterteig </a:t>
            </a:r>
            <a:r>
              <a:rPr lang="de-DE" dirty="0" smtClean="0">
                <a:solidFill>
                  <a:srgbClr val="00B050"/>
                </a:solidFill>
              </a:rPr>
              <a:t>Pizzaschnecken </a:t>
            </a:r>
            <a:r>
              <a:rPr lang="de-DE" dirty="0">
                <a:solidFill>
                  <a:srgbClr val="00B050"/>
                </a:solidFill>
              </a:rPr>
              <a:t>für </a:t>
            </a:r>
            <a:r>
              <a:rPr lang="de-DE" dirty="0" smtClean="0">
                <a:solidFill>
                  <a:srgbClr val="00B050"/>
                </a:solidFill>
              </a:rPr>
              <a:t>ein </a:t>
            </a:r>
            <a:r>
              <a:rPr lang="de-DE" dirty="0">
                <a:solidFill>
                  <a:srgbClr val="00B050"/>
                </a:solidFill>
              </a:rPr>
              <a:t>gemeinsames </a:t>
            </a:r>
            <a:r>
              <a:rPr lang="de-DE" dirty="0" smtClean="0">
                <a:solidFill>
                  <a:srgbClr val="00B050"/>
                </a:solidFill>
              </a:rPr>
              <a:t>Picknick oder lieber Knete herstellen. Ihr seid mal wieder gefragt!</a:t>
            </a:r>
            <a:endParaRPr lang="de-DE" dirty="0">
              <a:solidFill>
                <a:srgbClr val="00B050"/>
              </a:solidFill>
            </a:endParaRPr>
          </a:p>
        </p:txBody>
      </p:sp>
      <p:sp>
        <p:nvSpPr>
          <p:cNvPr id="6" name="Textfeld 5"/>
          <p:cNvSpPr txBox="1"/>
          <p:nvPr/>
        </p:nvSpPr>
        <p:spPr>
          <a:xfrm>
            <a:off x="7494952" y="1361394"/>
            <a:ext cx="4185771" cy="2308324"/>
          </a:xfrm>
          <a:prstGeom prst="rect">
            <a:avLst/>
          </a:prstGeom>
          <a:noFill/>
        </p:spPr>
        <p:txBody>
          <a:bodyPr wrap="square" rtlCol="0">
            <a:spAutoFit/>
          </a:bodyPr>
          <a:lstStyle/>
          <a:p>
            <a:r>
              <a:rPr lang="de-DE" dirty="0" smtClean="0">
                <a:solidFill>
                  <a:srgbClr val="0070C0"/>
                </a:solidFill>
              </a:rPr>
              <a:t>Der zweite gemeinsame Ausflug führt uns in die Lochmühle, wo die Kids neben den rund 120 </a:t>
            </a:r>
            <a:r>
              <a:rPr lang="de-DE" dirty="0">
                <a:solidFill>
                  <a:srgbClr val="0070C0"/>
                </a:solidFill>
              </a:rPr>
              <a:t>Fahrgeschäften und </a:t>
            </a:r>
            <a:r>
              <a:rPr lang="de-DE" dirty="0" smtClean="0">
                <a:solidFill>
                  <a:srgbClr val="0070C0"/>
                </a:solidFill>
              </a:rPr>
              <a:t>Spiel-geräten, auch </a:t>
            </a:r>
            <a:r>
              <a:rPr lang="de-DE" dirty="0">
                <a:solidFill>
                  <a:srgbClr val="0070C0"/>
                </a:solidFill>
              </a:rPr>
              <a:t>auf der Wiese herumtollen, einheimische Tiere im Streichelzoo sehen oder mit etwas Glück sogar Küken beim Schlüpfen </a:t>
            </a:r>
            <a:r>
              <a:rPr lang="de-DE" dirty="0" smtClean="0">
                <a:solidFill>
                  <a:srgbClr val="0070C0"/>
                </a:solidFill>
              </a:rPr>
              <a:t>beobachten können.</a:t>
            </a:r>
            <a:endParaRPr lang="de-DE" dirty="0">
              <a:solidFill>
                <a:srgbClr val="0070C0"/>
              </a:solidFill>
            </a:endParaRPr>
          </a:p>
          <a:p>
            <a:endParaRPr lang="de-DE" dirty="0">
              <a:solidFill>
                <a:srgbClr val="0070C0"/>
              </a:solidFill>
            </a:endParaRPr>
          </a:p>
        </p:txBody>
      </p:sp>
      <p:pic>
        <p:nvPicPr>
          <p:cNvPr id="7" name="Grafik 6"/>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806293" y="158911"/>
            <a:ext cx="1349838" cy="1349838"/>
          </a:xfrm>
          <a:prstGeom prst="rect">
            <a:avLst/>
          </a:prstGeom>
        </p:spPr>
      </p:pic>
      <p:pic>
        <p:nvPicPr>
          <p:cNvPr id="8" name="Grafik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35491" y="4891347"/>
            <a:ext cx="1976896" cy="131553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9" name="Grafik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515814" y="3665951"/>
            <a:ext cx="1154563" cy="173499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9" name="Textfeld 28"/>
          <p:cNvSpPr txBox="1"/>
          <p:nvPr/>
        </p:nvSpPr>
        <p:spPr>
          <a:xfrm>
            <a:off x="926583" y="1176728"/>
            <a:ext cx="2748339" cy="2031325"/>
          </a:xfrm>
          <a:prstGeom prst="rect">
            <a:avLst/>
          </a:prstGeom>
          <a:noFill/>
        </p:spPr>
        <p:txBody>
          <a:bodyPr wrap="square" rtlCol="0">
            <a:spAutoFit/>
          </a:bodyPr>
          <a:lstStyle/>
          <a:p>
            <a:r>
              <a:rPr lang="de-DE" dirty="0" smtClean="0">
                <a:solidFill>
                  <a:srgbClr val="FF0000"/>
                </a:solidFill>
              </a:rPr>
              <a:t>Los geht es mit dem Bus auf die </a:t>
            </a:r>
            <a:r>
              <a:rPr lang="de-DE" dirty="0" err="1" smtClean="0">
                <a:solidFill>
                  <a:srgbClr val="FF0000"/>
                </a:solidFill>
              </a:rPr>
              <a:t>Amöneburg</a:t>
            </a:r>
            <a:r>
              <a:rPr lang="de-DE" dirty="0" smtClean="0">
                <a:solidFill>
                  <a:srgbClr val="FF0000"/>
                </a:solidFill>
              </a:rPr>
              <a:t>. Dort müsst ihr Hinweise entschlüsseln, Rätsel lösen und Herausforderungen meistern, um einen Schatz zu finden.</a:t>
            </a:r>
            <a:endParaRPr lang="de-DE" dirty="0">
              <a:solidFill>
                <a:srgbClr val="FF0000"/>
              </a:solidFill>
            </a:endParaRPr>
          </a:p>
        </p:txBody>
      </p:sp>
      <p:pic>
        <p:nvPicPr>
          <p:cNvPr id="3" name="Grafik 2"/>
          <p:cNvPicPr>
            <a:picLocks noChangeAspect="1"/>
          </p:cNvPicPr>
          <p:nvPr/>
        </p:nvPicPr>
        <p:blipFill>
          <a:blip r:embed="rId7">
            <a:clrChange>
              <a:clrFrom>
                <a:srgbClr val="AEA89C"/>
              </a:clrFrom>
              <a:clrTo>
                <a:srgbClr val="AEA89C">
                  <a:alpha val="0"/>
                </a:srgbClr>
              </a:clrTo>
            </a:clrChange>
            <a:extLst>
              <a:ext uri="{28A0092B-C50C-407E-A947-70E740481C1C}">
                <a14:useLocalDpi xmlns:a14="http://schemas.microsoft.com/office/drawing/2010/main" val="0"/>
              </a:ext>
            </a:extLst>
          </a:blip>
          <a:stretch>
            <a:fillRect/>
          </a:stretch>
        </p:blipFill>
        <p:spPr>
          <a:xfrm>
            <a:off x="1948135" y="5180480"/>
            <a:ext cx="2029422" cy="135048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4" name="Grafik 3"/>
          <p:cNvPicPr>
            <a:picLocks noChangeAspect="1"/>
          </p:cNvPicPr>
          <p:nvPr/>
        </p:nvPicPr>
        <p:blipFill rotWithShape="1">
          <a:blip r:embed="rId8">
            <a:extLst>
              <a:ext uri="{28A0092B-C50C-407E-A947-70E740481C1C}">
                <a14:useLocalDpi xmlns:a14="http://schemas.microsoft.com/office/drawing/2010/main" val="0"/>
              </a:ext>
            </a:extLst>
          </a:blip>
          <a:srcRect l="10455" r="8412"/>
          <a:stretch/>
        </p:blipFill>
        <p:spPr>
          <a:xfrm>
            <a:off x="4034151" y="4065982"/>
            <a:ext cx="1857983" cy="123887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3615960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1" name="Textfeld 10"/>
          <p:cNvSpPr txBox="1"/>
          <p:nvPr/>
        </p:nvSpPr>
        <p:spPr>
          <a:xfrm>
            <a:off x="1507787" y="1176728"/>
            <a:ext cx="184731" cy="369332"/>
          </a:xfrm>
          <a:prstGeom prst="rect">
            <a:avLst/>
          </a:prstGeom>
          <a:noFill/>
        </p:spPr>
        <p:txBody>
          <a:bodyPr wrap="none" rtlCol="0">
            <a:spAutoFit/>
          </a:bodyPr>
          <a:lstStyle/>
          <a:p>
            <a:endParaRPr lang="de-DE" dirty="0"/>
          </a:p>
        </p:txBody>
      </p:sp>
      <p:sp>
        <p:nvSpPr>
          <p:cNvPr id="18" name="Textfeld 17"/>
          <p:cNvSpPr txBox="1"/>
          <p:nvPr/>
        </p:nvSpPr>
        <p:spPr>
          <a:xfrm>
            <a:off x="926584" y="318918"/>
            <a:ext cx="4056435" cy="400110"/>
          </a:xfrm>
          <a:prstGeom prst="rect">
            <a:avLst/>
          </a:prstGeom>
          <a:noFill/>
        </p:spPr>
        <p:txBody>
          <a:bodyPr wrap="square" rtlCol="0">
            <a:spAutoFit/>
          </a:bodyPr>
          <a:lstStyle/>
          <a:p>
            <a:r>
              <a:rPr lang="de-DE" sz="2000" b="1" dirty="0" smtClean="0"/>
              <a:t>Donnerstag, den 01.08.2024</a:t>
            </a:r>
            <a:endParaRPr lang="de-DE" sz="2000" b="1" dirty="0"/>
          </a:p>
        </p:txBody>
      </p:sp>
      <p:sp>
        <p:nvSpPr>
          <p:cNvPr id="19" name="Textfeld 18"/>
          <p:cNvSpPr txBox="1"/>
          <p:nvPr/>
        </p:nvSpPr>
        <p:spPr>
          <a:xfrm>
            <a:off x="1507787" y="1176728"/>
            <a:ext cx="184731" cy="369332"/>
          </a:xfrm>
          <a:prstGeom prst="rect">
            <a:avLst/>
          </a:prstGeom>
          <a:noFill/>
        </p:spPr>
        <p:txBody>
          <a:bodyPr wrap="none" rtlCol="0">
            <a:spAutoFit/>
          </a:bodyPr>
          <a:lstStyle/>
          <a:p>
            <a:endParaRPr lang="de-DE" dirty="0"/>
          </a:p>
        </p:txBody>
      </p:sp>
      <p:sp>
        <p:nvSpPr>
          <p:cNvPr id="31" name="Textfeld 30"/>
          <p:cNvSpPr txBox="1"/>
          <p:nvPr/>
        </p:nvSpPr>
        <p:spPr>
          <a:xfrm>
            <a:off x="8011965" y="318918"/>
            <a:ext cx="4058476" cy="400110"/>
          </a:xfrm>
          <a:prstGeom prst="rect">
            <a:avLst/>
          </a:prstGeom>
          <a:noFill/>
        </p:spPr>
        <p:txBody>
          <a:bodyPr wrap="square" rtlCol="0">
            <a:spAutoFit/>
          </a:bodyPr>
          <a:lstStyle/>
          <a:p>
            <a:r>
              <a:rPr lang="de-DE" sz="2000" b="1" dirty="0" smtClean="0"/>
              <a:t>Freitag, den 02.08.2024</a:t>
            </a:r>
            <a:endParaRPr lang="de-DE" sz="2000" b="1" dirty="0"/>
          </a:p>
        </p:txBody>
      </p:sp>
      <p:sp>
        <p:nvSpPr>
          <p:cNvPr id="32" name="Textfeld 31"/>
          <p:cNvSpPr txBox="1"/>
          <p:nvPr/>
        </p:nvSpPr>
        <p:spPr>
          <a:xfrm>
            <a:off x="7110347" y="1176728"/>
            <a:ext cx="184731" cy="369332"/>
          </a:xfrm>
          <a:prstGeom prst="rect">
            <a:avLst/>
          </a:prstGeom>
          <a:noFill/>
        </p:spPr>
        <p:txBody>
          <a:bodyPr wrap="none" rtlCol="0">
            <a:spAutoFit/>
          </a:bodyPr>
          <a:lstStyle/>
          <a:p>
            <a:endParaRPr lang="de-DE" dirty="0"/>
          </a:p>
        </p:txBody>
      </p:sp>
      <p:sp>
        <p:nvSpPr>
          <p:cNvPr id="34" name="Textfeld 33"/>
          <p:cNvSpPr txBox="1"/>
          <p:nvPr/>
        </p:nvSpPr>
        <p:spPr>
          <a:xfrm>
            <a:off x="1116435" y="916778"/>
            <a:ext cx="3517395" cy="2031325"/>
          </a:xfrm>
          <a:prstGeom prst="rect">
            <a:avLst/>
          </a:prstGeom>
          <a:noFill/>
        </p:spPr>
        <p:txBody>
          <a:bodyPr wrap="square" rtlCol="0">
            <a:spAutoFit/>
          </a:bodyPr>
          <a:lstStyle/>
          <a:p>
            <a:r>
              <a:rPr lang="de-DE" dirty="0" smtClean="0">
                <a:solidFill>
                  <a:srgbClr val="FF0000"/>
                </a:solidFill>
              </a:rPr>
              <a:t>Warum in die Ferne schweifen, wenn das Gute so nah </a:t>
            </a:r>
            <a:r>
              <a:rPr lang="de-DE" dirty="0" err="1" smtClean="0">
                <a:solidFill>
                  <a:srgbClr val="FF0000"/>
                </a:solidFill>
              </a:rPr>
              <a:t>liegt.Ganz</a:t>
            </a:r>
            <a:r>
              <a:rPr lang="de-DE" dirty="0" smtClean="0">
                <a:solidFill>
                  <a:srgbClr val="FF0000"/>
                </a:solidFill>
              </a:rPr>
              <a:t> nach diesem Motto werden wir heute zum Homberger Schloss wandern, wobei euch auf dem Rückweg eine kleine Überraschung erwartet. </a:t>
            </a:r>
            <a:endParaRPr lang="de-DE" dirty="0">
              <a:solidFill>
                <a:srgbClr val="FF0000"/>
              </a:solidFill>
            </a:endParaRPr>
          </a:p>
        </p:txBody>
      </p:sp>
      <p:pic>
        <p:nvPicPr>
          <p:cNvPr id="38" name="Grafik 37"/>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961360" y="-117817"/>
            <a:ext cx="2143125" cy="2143125"/>
          </a:xfrm>
          <a:prstGeom prst="rect">
            <a:avLst/>
          </a:prstGeom>
        </p:spPr>
      </p:pic>
      <p:pic>
        <p:nvPicPr>
          <p:cNvPr id="41" name="Grafik 40"/>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5400000">
            <a:off x="-1122327" y="1162926"/>
            <a:ext cx="3211835" cy="885986"/>
          </a:xfrm>
          <a:prstGeom prst="rect">
            <a:avLst/>
          </a:prstGeom>
        </p:spPr>
      </p:pic>
      <p:pic>
        <p:nvPicPr>
          <p:cNvPr id="42" name="Grafik 41"/>
          <p:cNvPicPr>
            <a:picLocks noChangeAspect="1"/>
          </p:cNvPicPr>
          <p:nvPr/>
        </p:nvPicPr>
        <p:blipFill>
          <a:blip r:embed="rId3">
            <a:clrChange>
              <a:clrFrom>
                <a:srgbClr val="FFFFFD"/>
              </a:clrFrom>
              <a:clrTo>
                <a:srgbClr val="FFFFFD">
                  <a:alpha val="0"/>
                </a:srgbClr>
              </a:clrTo>
            </a:clrChange>
            <a:extLst>
              <a:ext uri="{28A0092B-C50C-407E-A947-70E740481C1C}">
                <a14:useLocalDpi xmlns:a14="http://schemas.microsoft.com/office/drawing/2010/main" val="0"/>
              </a:ext>
            </a:extLst>
          </a:blip>
          <a:stretch>
            <a:fillRect/>
          </a:stretch>
        </p:blipFill>
        <p:spPr>
          <a:xfrm rot="5400000">
            <a:off x="-1336754" y="4548686"/>
            <a:ext cx="3692013" cy="988693"/>
          </a:xfrm>
          <a:prstGeom prst="rect">
            <a:avLst/>
          </a:prstGeom>
        </p:spPr>
      </p:pic>
      <p:sp>
        <p:nvSpPr>
          <p:cNvPr id="21" name="Textfeld 20"/>
          <p:cNvSpPr txBox="1"/>
          <p:nvPr/>
        </p:nvSpPr>
        <p:spPr>
          <a:xfrm>
            <a:off x="1177558" y="3331588"/>
            <a:ext cx="3610472" cy="2031325"/>
          </a:xfrm>
          <a:prstGeom prst="rect">
            <a:avLst/>
          </a:prstGeom>
          <a:noFill/>
        </p:spPr>
        <p:txBody>
          <a:bodyPr wrap="square" rtlCol="0">
            <a:spAutoFit/>
          </a:bodyPr>
          <a:lstStyle/>
          <a:p>
            <a:r>
              <a:rPr lang="de-DE" dirty="0" smtClean="0">
                <a:solidFill>
                  <a:srgbClr val="00B050"/>
                </a:solidFill>
              </a:rPr>
              <a:t>Die kognitiven Fähigkeiten anregen und aus einem Kochlöffel deine eigene Figur erschaffen.</a:t>
            </a:r>
          </a:p>
          <a:p>
            <a:r>
              <a:rPr lang="de-DE" dirty="0" smtClean="0">
                <a:solidFill>
                  <a:srgbClr val="00B050"/>
                </a:solidFill>
              </a:rPr>
              <a:t>Oder vielleicht doch lieber euer eigenes T-Shirt designen</a:t>
            </a:r>
            <a:r>
              <a:rPr lang="de-DE" dirty="0">
                <a:solidFill>
                  <a:srgbClr val="00B050"/>
                </a:solidFill>
              </a:rPr>
              <a:t>?</a:t>
            </a:r>
            <a:r>
              <a:rPr lang="de-DE" dirty="0" smtClean="0">
                <a:solidFill>
                  <a:srgbClr val="00B050"/>
                </a:solidFill>
              </a:rPr>
              <a:t> Ihr seid mit euren künstlerischen Begabungen gefragt!</a:t>
            </a:r>
          </a:p>
        </p:txBody>
      </p:sp>
      <p:pic>
        <p:nvPicPr>
          <p:cNvPr id="22" name="Grafik 21"/>
          <p:cNvPicPr>
            <a:picLocks noChangeAspect="1"/>
          </p:cNvPicPr>
          <p:nvPr/>
        </p:nvPicPr>
        <p:blipFill rotWithShape="1">
          <a:blip r:embed="rId4">
            <a:extLst>
              <a:ext uri="{28A0092B-C50C-407E-A947-70E740481C1C}">
                <a14:useLocalDpi xmlns:a14="http://schemas.microsoft.com/office/drawing/2010/main" val="0"/>
              </a:ext>
            </a:extLst>
          </a:blip>
          <a:srcRect r="32694"/>
          <a:stretch/>
        </p:blipFill>
        <p:spPr>
          <a:xfrm>
            <a:off x="3336976" y="5199121"/>
            <a:ext cx="1614404" cy="134322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 name="Textfeld 1"/>
          <p:cNvSpPr txBox="1"/>
          <p:nvPr/>
        </p:nvSpPr>
        <p:spPr>
          <a:xfrm>
            <a:off x="7668606" y="916778"/>
            <a:ext cx="3727752" cy="2585323"/>
          </a:xfrm>
          <a:prstGeom prst="rect">
            <a:avLst/>
          </a:prstGeom>
          <a:noFill/>
        </p:spPr>
        <p:txBody>
          <a:bodyPr wrap="square" rtlCol="0">
            <a:spAutoFit/>
          </a:bodyPr>
          <a:lstStyle/>
          <a:p>
            <a:r>
              <a:rPr lang="de-DE" dirty="0" smtClean="0">
                <a:solidFill>
                  <a:srgbClr val="0070C0"/>
                </a:solidFill>
              </a:rPr>
              <a:t>Der letzte Ferientag in der Betreuung steht an und den wollen wir gemeinsam an den dicken Steinen verbringen.</a:t>
            </a:r>
          </a:p>
          <a:p>
            <a:r>
              <a:rPr lang="de-DE" dirty="0" smtClean="0">
                <a:solidFill>
                  <a:srgbClr val="0070C0"/>
                </a:solidFill>
              </a:rPr>
              <a:t>Nachdem wir dorthin gewandert sind, werden wir gemeinsam ein Picknick genießen. Im Anschluss haben die Kids noch viel Zeit nach Lust und Laune zu toben.</a:t>
            </a:r>
            <a:endParaRPr lang="de-DE" dirty="0">
              <a:solidFill>
                <a:srgbClr val="0070C0"/>
              </a:solidFill>
            </a:endParaRPr>
          </a:p>
        </p:txBody>
      </p:sp>
      <p:pic>
        <p:nvPicPr>
          <p:cNvPr id="6" name="Grafik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714136" y="4842405"/>
            <a:ext cx="1917425" cy="131481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7" name="Grafik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884146" y="3735486"/>
            <a:ext cx="1965710" cy="130809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7" name="Grafik 1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1315060">
            <a:off x="4814084" y="4188289"/>
            <a:ext cx="1107771" cy="146566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9582696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966</Words>
  <Application>Microsoft Office PowerPoint</Application>
  <PresentationFormat>Breitbild</PresentationFormat>
  <Paragraphs>71</Paragraphs>
  <Slides>10</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10</vt:i4>
      </vt:variant>
    </vt:vector>
  </HeadingPairs>
  <TitlesOfParts>
    <vt:vector size="14" baseType="lpstr">
      <vt:lpstr>Arial</vt:lpstr>
      <vt:lpstr>Calibri</vt:lpstr>
      <vt:lpstr>Calibri Light</vt:lpstr>
      <vt:lpstr>Office</vt:lpstr>
      <vt:lpstr>Sommerferien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Das war das Programm der Sommerferien 2024</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Sommerferien</dc:title>
  <dc:creator>Sabine</dc:creator>
  <cp:lastModifiedBy>Carmen Hühnergarth</cp:lastModifiedBy>
  <cp:revision>104</cp:revision>
  <dcterms:created xsi:type="dcterms:W3CDTF">2024-06-28T13:53:56Z</dcterms:created>
  <dcterms:modified xsi:type="dcterms:W3CDTF">2024-07-11T09:39:00Z</dcterms:modified>
</cp:coreProperties>
</file>